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73" r:id="rId6"/>
    <p:sldId id="272" r:id="rId7"/>
    <p:sldId id="266" r:id="rId8"/>
    <p:sldId id="265" r:id="rId9"/>
  </p:sldIdLst>
  <p:sldSz cx="18288000" cy="10287000"/>
  <p:notesSz cx="6888163" cy="10020300"/>
  <p:embeddedFontLst>
    <p:embeddedFont>
      <p:font typeface="ITC Bauhaus Bold" panose="020B0604020202020204" charset="0"/>
      <p:regular r:id="rId11"/>
    </p:embeddedFont>
    <p:embeddedFont>
      <p:font typeface="Liberation Sans" panose="020B0604020202020204" charset="0"/>
      <p:regular r:id="rId12"/>
    </p:embeddedFont>
    <p:embeddedFont>
      <p:font typeface="Open Sauce Bold" panose="020B0604020202020204" charset="0"/>
      <p:regular r:id="rId13"/>
    </p:embeddedFont>
    <p:embeddedFont>
      <p:font typeface="Poppins ExtraBold" panose="00000900000000000000" pitchFamily="2" charset="0"/>
      <p:bold r:id="rId14"/>
      <p:boldItalic r:id="rId15"/>
    </p:embeddedFont>
    <p:embeddedFont>
      <p:font typeface="Poppins SemiBold" panose="00000700000000000000" pitchFamily="2" charset="0"/>
      <p:bold r:id="rId16"/>
      <p:boldItalic r:id="rId17"/>
    </p:embeddedFont>
    <p:embeddedFont>
      <p:font typeface="Rubik SemiBold" panose="020B0604020202020204" charset="-79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22" autoAdjust="0"/>
  </p:normalViewPr>
  <p:slideViewPr>
    <p:cSldViewPr>
      <p:cViewPr>
        <p:scale>
          <a:sx n="49" d="100"/>
          <a:sy n="49" d="100"/>
        </p:scale>
        <p:origin x="1032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ECC4232-2550-4B07-A8FC-C4711CA78C72}" type="datetimeFigureOut">
              <a:rPr lang="en-ID" smtClean="0"/>
              <a:t>09/11/2025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E1BE702-B67B-4259-B14A-2D62506304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98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E702-B67B-4259-B14A-2D625063047B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844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39CF1-AFC4-7E46-EFE1-91D6DFE4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D8B0-D391-A4B2-C10C-8BA36BC21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D22E0-D881-1363-FC93-C9D45FCC7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10498-5708-62DC-A9FD-CD9E8A442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E702-B67B-4259-B14A-2D625063047B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87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42E38-5E65-30E3-5155-EEA6D1F0C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28A85-FE3D-F0FC-6BA2-74DA2535C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E7EDB-0C6D-5234-8F20-19D469207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E3AC7-07EF-B10D-7FF0-67BF71333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BE702-B67B-4259-B14A-2D625063047B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655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75307"/>
            <a:ext cx="18288000" cy="949793"/>
            <a:chOff x="0" y="0"/>
            <a:chExt cx="4983438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3438" cy="406400"/>
            </a:xfrm>
            <a:custGeom>
              <a:avLst/>
              <a:gdLst/>
              <a:ahLst/>
              <a:cxnLst/>
              <a:rect l="l" t="t" r="r" b="b"/>
              <a:pathLst>
                <a:path w="4983438" h="406400">
                  <a:moveTo>
                    <a:pt x="0" y="0"/>
                  </a:moveTo>
                  <a:lnTo>
                    <a:pt x="4983438" y="0"/>
                  </a:lnTo>
                  <a:lnTo>
                    <a:pt x="498343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C6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83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358157" y="7192292"/>
            <a:ext cx="4076073" cy="2717382"/>
          </a:xfrm>
          <a:custGeom>
            <a:avLst/>
            <a:gdLst/>
            <a:ahLst/>
            <a:cxnLst/>
            <a:rect l="l" t="t" r="r" b="b"/>
            <a:pathLst>
              <a:path w="4076073" h="2717382">
                <a:moveTo>
                  <a:pt x="4076073" y="0"/>
                </a:moveTo>
                <a:lnTo>
                  <a:pt x="0" y="0"/>
                </a:lnTo>
                <a:lnTo>
                  <a:pt x="0" y="2717382"/>
                </a:lnTo>
                <a:lnTo>
                  <a:pt x="4076073" y="2717382"/>
                </a:lnTo>
                <a:lnTo>
                  <a:pt x="40760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 flipH="1">
            <a:off x="-660862" y="1427832"/>
            <a:ext cx="6114110" cy="4076073"/>
          </a:xfrm>
          <a:custGeom>
            <a:avLst/>
            <a:gdLst/>
            <a:ahLst/>
            <a:cxnLst/>
            <a:rect l="l" t="t" r="r" b="b"/>
            <a:pathLst>
              <a:path w="6114110" h="4076073">
                <a:moveTo>
                  <a:pt x="6114110" y="0"/>
                </a:moveTo>
                <a:lnTo>
                  <a:pt x="0" y="0"/>
                </a:lnTo>
                <a:lnTo>
                  <a:pt x="0" y="4076073"/>
                </a:lnTo>
                <a:lnTo>
                  <a:pt x="6114110" y="4076073"/>
                </a:lnTo>
                <a:lnTo>
                  <a:pt x="61141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781534" y="8089258"/>
            <a:ext cx="3843466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B1B1B"/>
                </a:solidFill>
                <a:latin typeface="Liberation Sans"/>
                <a:ea typeface="Liberation Sans"/>
                <a:cs typeface="Liberation Sans"/>
                <a:sym typeface="Liberation Sans"/>
              </a:rPr>
              <a:t>Dipresentasikan</a:t>
            </a:r>
            <a:r>
              <a:rPr lang="en-US" sz="2800" dirty="0">
                <a:solidFill>
                  <a:srgbClr val="1B1B1B"/>
                </a:solidFill>
                <a:latin typeface="Liberation Sans"/>
                <a:ea typeface="Liberation Sans"/>
                <a:cs typeface="Liberation Sans"/>
                <a:sym typeface="Liberation Sans"/>
              </a:rPr>
              <a:t> Oleh: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81534" y="8608060"/>
            <a:ext cx="384346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Panitia</a:t>
            </a:r>
            <a:r>
              <a:rPr lang="en-US" sz="3200" b="1" dirty="0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200" b="1" dirty="0" err="1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Pelaksana</a:t>
            </a:r>
            <a:endParaRPr lang="en-US" sz="3200" b="1" dirty="0">
              <a:solidFill>
                <a:srgbClr val="162466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11741" y="8089258"/>
            <a:ext cx="3521125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1B1B1B"/>
                </a:solidFill>
                <a:latin typeface="Liberation Sans"/>
                <a:ea typeface="Liberation Sans"/>
                <a:cs typeface="Liberation Sans"/>
                <a:sym typeface="Liberation Sans"/>
              </a:rPr>
              <a:t>Hari, </a:t>
            </a:r>
            <a:r>
              <a:rPr lang="en-US" sz="2800" dirty="0" err="1">
                <a:solidFill>
                  <a:srgbClr val="1B1B1B"/>
                </a:solidFill>
                <a:latin typeface="Liberation Sans"/>
                <a:ea typeface="Liberation Sans"/>
                <a:cs typeface="Liberation Sans"/>
                <a:sym typeface="Liberation Sans"/>
              </a:rPr>
              <a:t>Tanggal</a:t>
            </a:r>
            <a:r>
              <a:rPr lang="en-US" sz="2800" dirty="0">
                <a:solidFill>
                  <a:srgbClr val="1B1B1B"/>
                </a:solidFill>
                <a:latin typeface="Liberation Sans"/>
                <a:ea typeface="Liberation Sans"/>
                <a:cs typeface="Liberation Sans"/>
                <a:sym typeface="Liberation San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11740" y="8608060"/>
            <a:ext cx="5857060" cy="52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Senin, 10 November 2025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912106" y="-37622"/>
            <a:ext cx="4427572" cy="2951715"/>
          </a:xfrm>
          <a:custGeom>
            <a:avLst/>
            <a:gdLst/>
            <a:ahLst/>
            <a:cxnLst/>
            <a:rect l="l" t="t" r="r" b="b"/>
            <a:pathLst>
              <a:path w="4427572" h="2951715">
                <a:moveTo>
                  <a:pt x="0" y="0"/>
                </a:moveTo>
                <a:lnTo>
                  <a:pt x="4427572" y="0"/>
                </a:lnTo>
                <a:lnTo>
                  <a:pt x="4427572" y="2951714"/>
                </a:lnTo>
                <a:lnTo>
                  <a:pt x="0" y="2951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125892" y="7192292"/>
            <a:ext cx="1133408" cy="1133408"/>
          </a:xfrm>
          <a:custGeom>
            <a:avLst/>
            <a:gdLst/>
            <a:ahLst/>
            <a:cxnLst/>
            <a:rect l="l" t="t" r="r" b="b"/>
            <a:pathLst>
              <a:path w="1133408" h="1133408">
                <a:moveTo>
                  <a:pt x="1133408" y="0"/>
                </a:moveTo>
                <a:lnTo>
                  <a:pt x="0" y="0"/>
                </a:lnTo>
                <a:lnTo>
                  <a:pt x="0" y="1133408"/>
                </a:lnTo>
                <a:lnTo>
                  <a:pt x="1133408" y="1133408"/>
                </a:lnTo>
                <a:lnTo>
                  <a:pt x="11334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87DB58-7DB0-853D-9453-35F09AC0AEE1}"/>
              </a:ext>
            </a:extLst>
          </p:cNvPr>
          <p:cNvGrpSpPr/>
          <p:nvPr/>
        </p:nvGrpSpPr>
        <p:grpSpPr>
          <a:xfrm>
            <a:off x="6569425" y="2818853"/>
            <a:ext cx="12035321" cy="4063132"/>
            <a:chOff x="5867400" y="2155980"/>
            <a:chExt cx="12035321" cy="4063132"/>
          </a:xfrm>
        </p:grpSpPr>
        <p:sp>
          <p:nvSpPr>
            <p:cNvPr id="8" name="TextBox 8"/>
            <p:cNvSpPr txBox="1"/>
            <p:nvPr/>
          </p:nvSpPr>
          <p:spPr>
            <a:xfrm>
              <a:off x="5978083" y="2155980"/>
              <a:ext cx="10998292" cy="1443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762"/>
                </a:lnSpc>
              </a:pPr>
              <a:r>
                <a:rPr lang="en-US" sz="7200" b="1" dirty="0">
                  <a:solidFill>
                    <a:srgbClr val="162466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PEMBEKALAN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CCC2F79-D0F1-2A63-F925-EDB5A63DDA83}"/>
                </a:ext>
              </a:extLst>
            </p:cNvPr>
            <p:cNvSpPr txBox="1"/>
            <p:nvPr/>
          </p:nvSpPr>
          <p:spPr>
            <a:xfrm>
              <a:off x="5978083" y="4076987"/>
              <a:ext cx="10519483" cy="1467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62"/>
                </a:lnSpc>
              </a:pPr>
              <a:r>
                <a:rPr lang="en-US" sz="7200" b="1" dirty="0">
                  <a:solidFill>
                    <a:srgbClr val="162466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KALURAHAN SERUT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CF6BC010-B68D-0183-B30D-01B8F511D6CA}"/>
                </a:ext>
              </a:extLst>
            </p:cNvPr>
            <p:cNvSpPr txBox="1"/>
            <p:nvPr/>
          </p:nvSpPr>
          <p:spPr>
            <a:xfrm>
              <a:off x="5978083" y="3133348"/>
              <a:ext cx="11924638" cy="1443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762"/>
                </a:lnSpc>
              </a:pPr>
              <a:r>
                <a:rPr lang="en-US" sz="7200" b="1" dirty="0">
                  <a:solidFill>
                    <a:srgbClr val="162466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CALON PAMONG</a:t>
              </a:r>
            </a:p>
          </p:txBody>
        </p:sp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4E52B400-2A08-385D-F8BC-0BAAB9FAC67D}"/>
                </a:ext>
              </a:extLst>
            </p:cNvPr>
            <p:cNvGrpSpPr/>
            <p:nvPr/>
          </p:nvGrpSpPr>
          <p:grpSpPr>
            <a:xfrm>
              <a:off x="6019800" y="5496984"/>
              <a:ext cx="3505200" cy="722128"/>
              <a:chOff x="0" y="0"/>
              <a:chExt cx="4983438" cy="406400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9AE7EAE2-629F-1571-E14D-75F6D1CDD3B8}"/>
                  </a:ext>
                </a:extLst>
              </p:cNvPr>
              <p:cNvSpPr/>
              <p:nvPr/>
            </p:nvSpPr>
            <p:spPr>
              <a:xfrm>
                <a:off x="0" y="0"/>
                <a:ext cx="49834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C61A"/>
              </a:solidFill>
            </p:spPr>
          </p: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A5263277-F1B3-4717-E2F3-26B0D27ACD4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983438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B112B991-151D-A5C0-7C1A-B71D55147BCC}"/>
                </a:ext>
              </a:extLst>
            </p:cNvPr>
            <p:cNvSpPr txBox="1"/>
            <p:nvPr/>
          </p:nvSpPr>
          <p:spPr>
            <a:xfrm>
              <a:off x="5867400" y="5602381"/>
              <a:ext cx="3843466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chemeClr val="bg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TAHUN 2025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A07B77-593C-A761-2FBF-DBCDA90FDB04}"/>
              </a:ext>
            </a:extLst>
          </p:cNvPr>
          <p:cNvGrpSpPr/>
          <p:nvPr/>
        </p:nvGrpSpPr>
        <p:grpSpPr>
          <a:xfrm>
            <a:off x="6781534" y="1409700"/>
            <a:ext cx="4705816" cy="1071160"/>
            <a:chOff x="6781534" y="1855845"/>
            <a:chExt cx="4705816" cy="10711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012063-5210-193E-9BD0-9BD3636C8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34" y="2072214"/>
              <a:ext cx="656979" cy="83425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4524181-DAFB-B454-0B4D-BF8D904EBC6E}"/>
                </a:ext>
              </a:extLst>
            </p:cNvPr>
            <p:cNvGrpSpPr/>
            <p:nvPr/>
          </p:nvGrpSpPr>
          <p:grpSpPr>
            <a:xfrm>
              <a:off x="7620000" y="1855845"/>
              <a:ext cx="3867350" cy="1071160"/>
              <a:chOff x="6072116" y="966916"/>
              <a:chExt cx="3867350" cy="1071160"/>
            </a:xfrm>
          </p:grpSpPr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E243D971-94C8-D531-9DD0-A8314B090235}"/>
                  </a:ext>
                </a:extLst>
              </p:cNvPr>
              <p:cNvSpPr txBox="1"/>
              <p:nvPr/>
            </p:nvSpPr>
            <p:spPr>
              <a:xfrm>
                <a:off x="6096000" y="1257300"/>
                <a:ext cx="3843466" cy="518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162466"/>
                    </a:solidFill>
                    <a:latin typeface="Poppins SemiBold" panose="00000700000000000000" pitchFamily="2" charset="0"/>
                    <a:ea typeface="Open Sauce Bold"/>
                    <a:cs typeface="Poppins SemiBold" panose="00000700000000000000" pitchFamily="2" charset="0"/>
                    <a:sym typeface="Open Sauce Bold"/>
                  </a:rPr>
                  <a:t>Kalurahan Serut</a:t>
                </a:r>
              </a:p>
            </p:txBody>
          </p:sp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id="{EA55AE22-19CA-29F7-04D4-BDAC0281FC93}"/>
                  </a:ext>
                </a:extLst>
              </p:cNvPr>
              <p:cNvSpPr txBox="1"/>
              <p:nvPr/>
            </p:nvSpPr>
            <p:spPr>
              <a:xfrm>
                <a:off x="6072116" y="966916"/>
                <a:ext cx="3843466" cy="518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000" b="1" dirty="0" err="1">
                    <a:solidFill>
                      <a:srgbClr val="162466"/>
                    </a:solidFill>
                    <a:latin typeface="Poppins SemiBold" panose="00000700000000000000" pitchFamily="2" charset="0"/>
                    <a:ea typeface="Open Sauce Bold"/>
                    <a:cs typeface="Poppins SemiBold" panose="00000700000000000000" pitchFamily="2" charset="0"/>
                    <a:sym typeface="Open Sauce Bold"/>
                  </a:rPr>
                  <a:t>Pemerintah</a:t>
                </a:r>
                <a:r>
                  <a:rPr lang="en-US" sz="2000" b="1" dirty="0">
                    <a:solidFill>
                      <a:srgbClr val="162466"/>
                    </a:solidFill>
                    <a:latin typeface="Poppins SemiBold" panose="00000700000000000000" pitchFamily="2" charset="0"/>
                    <a:ea typeface="Open Sauce Bold"/>
                    <a:cs typeface="Poppins SemiBold" panose="00000700000000000000" pitchFamily="2" charset="0"/>
                    <a:sym typeface="Open Sauce Bold"/>
                  </a:rPr>
                  <a:t> </a:t>
                </a:r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C1820216-766B-AFED-2F92-94C4A6981E14}"/>
                  </a:ext>
                </a:extLst>
              </p:cNvPr>
              <p:cNvSpPr txBox="1"/>
              <p:nvPr/>
            </p:nvSpPr>
            <p:spPr>
              <a:xfrm>
                <a:off x="6096000" y="1519088"/>
                <a:ext cx="3843466" cy="518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480"/>
                  </a:lnSpc>
                  <a:spcBef>
                    <a:spcPct val="0"/>
                  </a:spcBef>
                </a:pPr>
                <a:r>
                  <a:rPr lang="en-US" sz="2000" b="1" dirty="0" err="1">
                    <a:solidFill>
                      <a:srgbClr val="162466"/>
                    </a:solidFill>
                    <a:latin typeface="Poppins SemiBold" panose="00000700000000000000" pitchFamily="2" charset="0"/>
                    <a:ea typeface="Open Sauce Bold"/>
                    <a:cs typeface="Poppins SemiBold" panose="00000700000000000000" pitchFamily="2" charset="0"/>
                    <a:sym typeface="Open Sauce Bold"/>
                  </a:rPr>
                  <a:t>Kapanewon</a:t>
                </a:r>
                <a:r>
                  <a:rPr lang="en-US" sz="2000" b="1" dirty="0">
                    <a:solidFill>
                      <a:srgbClr val="162466"/>
                    </a:solidFill>
                    <a:latin typeface="Poppins SemiBold" panose="00000700000000000000" pitchFamily="2" charset="0"/>
                    <a:ea typeface="Open Sauce Bold"/>
                    <a:cs typeface="Poppins SemiBold" panose="00000700000000000000" pitchFamily="2" charset="0"/>
                    <a:sym typeface="Open Sauce Bold"/>
                  </a:rPr>
                  <a:t> </a:t>
                </a:r>
                <a:r>
                  <a:rPr lang="en-US" sz="2000" b="1" dirty="0" err="1">
                    <a:solidFill>
                      <a:srgbClr val="162466"/>
                    </a:solidFill>
                    <a:latin typeface="Poppins SemiBold" panose="00000700000000000000" pitchFamily="2" charset="0"/>
                    <a:ea typeface="Open Sauce Bold"/>
                    <a:cs typeface="Poppins SemiBold" panose="00000700000000000000" pitchFamily="2" charset="0"/>
                    <a:sym typeface="Open Sauce Bold"/>
                  </a:rPr>
                  <a:t>Gedangsari</a:t>
                </a:r>
                <a:endPara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Open Sauce Bold"/>
                  <a:cs typeface="Poppins SemiBold" panose="00000700000000000000" pitchFamily="2" charset="0"/>
                  <a:sym typeface="Open Sauce Bold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49846" y="4000691"/>
            <a:ext cx="7568141" cy="115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68"/>
              </a:lnSpc>
            </a:pPr>
            <a:r>
              <a:rPr lang="en-US" sz="4800" b="1" dirty="0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PANITIA PELAKSANA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55E097-4496-5D95-F08C-7A502BBC0BF9}"/>
              </a:ext>
            </a:extLst>
          </p:cNvPr>
          <p:cNvGrpSpPr/>
          <p:nvPr/>
        </p:nvGrpSpPr>
        <p:grpSpPr>
          <a:xfrm>
            <a:off x="1449846" y="5207128"/>
            <a:ext cx="9833829" cy="571182"/>
            <a:chOff x="2087175" y="5219700"/>
            <a:chExt cx="6669065" cy="571182"/>
          </a:xfrm>
        </p:grpSpPr>
        <p:sp>
          <p:nvSpPr>
            <p:cNvPr id="2" name="TextBox 2"/>
            <p:cNvSpPr txBox="1"/>
            <p:nvPr/>
          </p:nvSpPr>
          <p:spPr>
            <a:xfrm>
              <a:off x="2087175" y="5224462"/>
              <a:ext cx="1777348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 dirty="0">
                  <a:solidFill>
                    <a:srgbClr val="162466"/>
                  </a:solidFill>
                  <a:latin typeface="Poppins ExtraBold" panose="00000900000000000000" pitchFamily="2" charset="0"/>
                  <a:ea typeface="Liberation Sans Bold"/>
                  <a:cs typeface="Poppins ExtraBold" panose="00000900000000000000" pitchFamily="2" charset="0"/>
                  <a:sym typeface="Liberation Sans Bold"/>
                </a:rPr>
                <a:t>KETUA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Nuri </a:t>
              </a: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Kasanah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-84048"/>
            <a:ext cx="18288000" cy="807947"/>
            <a:chOff x="0" y="0"/>
            <a:chExt cx="4983438" cy="5600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83438" cy="560064"/>
            </a:xfrm>
            <a:custGeom>
              <a:avLst/>
              <a:gdLst/>
              <a:ahLst/>
              <a:cxnLst/>
              <a:rect l="l" t="t" r="r" b="b"/>
              <a:pathLst>
                <a:path w="4983438" h="560064">
                  <a:moveTo>
                    <a:pt x="0" y="0"/>
                  </a:moveTo>
                  <a:lnTo>
                    <a:pt x="4983438" y="0"/>
                  </a:lnTo>
                  <a:lnTo>
                    <a:pt x="4983438" y="560064"/>
                  </a:lnTo>
                  <a:lnTo>
                    <a:pt x="0" y="560064"/>
                  </a:lnTo>
                  <a:close/>
                </a:path>
              </a:pathLst>
            </a:custGeom>
            <a:solidFill>
              <a:srgbClr val="FFC61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983438" cy="607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 flipV="1">
            <a:off x="12557221" y="4417125"/>
            <a:ext cx="6495475" cy="4330317"/>
          </a:xfrm>
          <a:custGeom>
            <a:avLst/>
            <a:gdLst/>
            <a:ahLst/>
            <a:cxnLst/>
            <a:rect l="l" t="t" r="r" b="b"/>
            <a:pathLst>
              <a:path w="6495475" h="4330317">
                <a:moveTo>
                  <a:pt x="0" y="4330317"/>
                </a:moveTo>
                <a:lnTo>
                  <a:pt x="6495475" y="4330317"/>
                </a:lnTo>
                <a:lnTo>
                  <a:pt x="6495475" y="0"/>
                </a:lnTo>
                <a:lnTo>
                  <a:pt x="0" y="0"/>
                </a:lnTo>
                <a:lnTo>
                  <a:pt x="0" y="433031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3639800" y="5438396"/>
            <a:ext cx="1602073" cy="1602073"/>
          </a:xfrm>
          <a:custGeom>
            <a:avLst/>
            <a:gdLst/>
            <a:ahLst/>
            <a:cxnLst/>
            <a:rect l="l" t="t" r="r" b="b"/>
            <a:pathLst>
              <a:path w="1602073" h="1602073">
                <a:moveTo>
                  <a:pt x="1602073" y="0"/>
                </a:moveTo>
                <a:lnTo>
                  <a:pt x="0" y="0"/>
                </a:lnTo>
                <a:lnTo>
                  <a:pt x="0" y="1602073"/>
                </a:lnTo>
                <a:lnTo>
                  <a:pt x="1602073" y="1602073"/>
                </a:lnTo>
                <a:lnTo>
                  <a:pt x="16020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B8A7A429-D5D8-EBD1-17E5-DC49735E08E8}"/>
              </a:ext>
            </a:extLst>
          </p:cNvPr>
          <p:cNvSpPr txBox="1"/>
          <p:nvPr/>
        </p:nvSpPr>
        <p:spPr>
          <a:xfrm>
            <a:off x="1423916" y="723900"/>
            <a:ext cx="12520684" cy="115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368"/>
              </a:lnSpc>
            </a:pPr>
            <a:r>
              <a:rPr lang="fi-FI" sz="4800" b="1" dirty="0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FORMASI PENGISIAN PAMONG</a:t>
            </a:r>
            <a:endParaRPr lang="en-US" sz="4800" b="1" dirty="0">
              <a:solidFill>
                <a:srgbClr val="162466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D50C5C1D-DA80-FA40-2C13-C4CD6C1DFFAA}"/>
              </a:ext>
            </a:extLst>
          </p:cNvPr>
          <p:cNvGrpSpPr/>
          <p:nvPr/>
        </p:nvGrpSpPr>
        <p:grpSpPr>
          <a:xfrm>
            <a:off x="2566916" y="2017130"/>
            <a:ext cx="6958084" cy="596222"/>
            <a:chOff x="0" y="0"/>
            <a:chExt cx="4983438" cy="4064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4DC09FC-7361-00FB-AB44-376774515C36}"/>
                </a:ext>
              </a:extLst>
            </p:cNvPr>
            <p:cNvSpPr/>
            <p:nvPr/>
          </p:nvSpPr>
          <p:spPr>
            <a:xfrm>
              <a:off x="0" y="0"/>
              <a:ext cx="4983438" cy="406400"/>
            </a:xfrm>
            <a:custGeom>
              <a:avLst/>
              <a:gdLst/>
              <a:ahLst/>
              <a:cxnLst/>
              <a:rect l="l" t="t" r="r" b="b"/>
              <a:pathLst>
                <a:path w="4983438" h="406400">
                  <a:moveTo>
                    <a:pt x="0" y="0"/>
                  </a:moveTo>
                  <a:lnTo>
                    <a:pt x="4983438" y="0"/>
                  </a:lnTo>
                  <a:lnTo>
                    <a:pt x="498343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62466"/>
            </a:solidFill>
          </p:spPr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4B5DE78C-54A4-1940-1910-9A03B61B35C8}"/>
                </a:ext>
              </a:extLst>
            </p:cNvPr>
            <p:cNvSpPr txBox="1"/>
            <p:nvPr/>
          </p:nvSpPr>
          <p:spPr>
            <a:xfrm>
              <a:off x="0" y="-47625"/>
              <a:ext cx="4983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id="{618D81A4-1516-B1D2-097D-02AB01551E21}"/>
              </a:ext>
            </a:extLst>
          </p:cNvPr>
          <p:cNvGrpSpPr/>
          <p:nvPr/>
        </p:nvGrpSpPr>
        <p:grpSpPr>
          <a:xfrm>
            <a:off x="1500116" y="2017130"/>
            <a:ext cx="735842" cy="596222"/>
            <a:chOff x="0" y="0"/>
            <a:chExt cx="4983438" cy="406400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711D9C6-20AA-1308-C9D3-B3CDA841A56E}"/>
                </a:ext>
              </a:extLst>
            </p:cNvPr>
            <p:cNvSpPr/>
            <p:nvPr/>
          </p:nvSpPr>
          <p:spPr>
            <a:xfrm>
              <a:off x="0" y="0"/>
              <a:ext cx="4983438" cy="406400"/>
            </a:xfrm>
            <a:custGeom>
              <a:avLst/>
              <a:gdLst/>
              <a:ahLst/>
              <a:cxnLst/>
              <a:rect l="l" t="t" r="r" b="b"/>
              <a:pathLst>
                <a:path w="4983438" h="406400">
                  <a:moveTo>
                    <a:pt x="0" y="0"/>
                  </a:moveTo>
                  <a:lnTo>
                    <a:pt x="4983438" y="0"/>
                  </a:lnTo>
                  <a:lnTo>
                    <a:pt x="498343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62466"/>
            </a:solidFill>
          </p:spPr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BF650FBB-00EE-ECDE-B3F9-C227D39C0A53}"/>
                </a:ext>
              </a:extLst>
            </p:cNvPr>
            <p:cNvSpPr txBox="1"/>
            <p:nvPr/>
          </p:nvSpPr>
          <p:spPr>
            <a:xfrm>
              <a:off x="0" y="-47625"/>
              <a:ext cx="4983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">
            <a:extLst>
              <a:ext uri="{FF2B5EF4-FFF2-40B4-BE49-F238E27FC236}">
                <a16:creationId xmlns:a16="http://schemas.microsoft.com/office/drawing/2014/main" id="{7A3F3E03-EAF4-A61F-1B4D-BE3F6ED98748}"/>
              </a:ext>
            </a:extLst>
          </p:cNvPr>
          <p:cNvSpPr txBox="1"/>
          <p:nvPr/>
        </p:nvSpPr>
        <p:spPr>
          <a:xfrm>
            <a:off x="1500116" y="2033025"/>
            <a:ext cx="735842" cy="56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 dirty="0">
                <a:solidFill>
                  <a:schemeClr val="bg1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rPr>
              <a:t>01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4B67EB8D-6B38-93BA-CDF5-FFE5A878D547}"/>
              </a:ext>
            </a:extLst>
          </p:cNvPr>
          <p:cNvSpPr txBox="1"/>
          <p:nvPr/>
        </p:nvSpPr>
        <p:spPr>
          <a:xfrm>
            <a:off x="2847832" y="2046932"/>
            <a:ext cx="6577084" cy="56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b="1" dirty="0">
                <a:solidFill>
                  <a:schemeClr val="bg1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rPr>
              <a:t>KASI JAGABAYA</a:t>
            </a: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0B0F8319-5A77-1914-5DD6-4BCE2D4EC5FE}"/>
              </a:ext>
            </a:extLst>
          </p:cNvPr>
          <p:cNvGrpSpPr/>
          <p:nvPr/>
        </p:nvGrpSpPr>
        <p:grpSpPr>
          <a:xfrm>
            <a:off x="2566916" y="2761202"/>
            <a:ext cx="6958084" cy="596222"/>
            <a:chOff x="0" y="0"/>
            <a:chExt cx="4983438" cy="406400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2235B98-C82E-2682-2B4D-15B76EBD726E}"/>
                </a:ext>
              </a:extLst>
            </p:cNvPr>
            <p:cNvSpPr/>
            <p:nvPr/>
          </p:nvSpPr>
          <p:spPr>
            <a:xfrm>
              <a:off x="0" y="0"/>
              <a:ext cx="4983438" cy="406400"/>
            </a:xfrm>
            <a:custGeom>
              <a:avLst/>
              <a:gdLst/>
              <a:ahLst/>
              <a:cxnLst/>
              <a:rect l="l" t="t" r="r" b="b"/>
              <a:pathLst>
                <a:path w="4983438" h="406400">
                  <a:moveTo>
                    <a:pt x="0" y="0"/>
                  </a:moveTo>
                  <a:lnTo>
                    <a:pt x="4983438" y="0"/>
                  </a:lnTo>
                  <a:lnTo>
                    <a:pt x="498343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62466"/>
            </a:solidFill>
          </p:spPr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C7115C18-5357-8861-5F78-B0FFEEA913B1}"/>
                </a:ext>
              </a:extLst>
            </p:cNvPr>
            <p:cNvSpPr txBox="1"/>
            <p:nvPr/>
          </p:nvSpPr>
          <p:spPr>
            <a:xfrm>
              <a:off x="0" y="-47625"/>
              <a:ext cx="4983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30B071FF-40B7-58CB-F47A-351B05E84395}"/>
              </a:ext>
            </a:extLst>
          </p:cNvPr>
          <p:cNvGrpSpPr/>
          <p:nvPr/>
        </p:nvGrpSpPr>
        <p:grpSpPr>
          <a:xfrm>
            <a:off x="1500116" y="2761202"/>
            <a:ext cx="735842" cy="596222"/>
            <a:chOff x="0" y="0"/>
            <a:chExt cx="4983438" cy="406400"/>
          </a:xfrm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97E4725-ED62-46D7-B4AF-8E202CF90854}"/>
                </a:ext>
              </a:extLst>
            </p:cNvPr>
            <p:cNvSpPr/>
            <p:nvPr/>
          </p:nvSpPr>
          <p:spPr>
            <a:xfrm>
              <a:off x="0" y="0"/>
              <a:ext cx="4983438" cy="406400"/>
            </a:xfrm>
            <a:custGeom>
              <a:avLst/>
              <a:gdLst/>
              <a:ahLst/>
              <a:cxnLst/>
              <a:rect l="l" t="t" r="r" b="b"/>
              <a:pathLst>
                <a:path w="4983438" h="406400">
                  <a:moveTo>
                    <a:pt x="0" y="0"/>
                  </a:moveTo>
                  <a:lnTo>
                    <a:pt x="4983438" y="0"/>
                  </a:lnTo>
                  <a:lnTo>
                    <a:pt x="498343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62466"/>
            </a:solidFill>
          </p:spPr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B7236920-6522-A9BF-99B7-B1055B27007C}"/>
                </a:ext>
              </a:extLst>
            </p:cNvPr>
            <p:cNvSpPr txBox="1"/>
            <p:nvPr/>
          </p:nvSpPr>
          <p:spPr>
            <a:xfrm>
              <a:off x="0" y="-47625"/>
              <a:ext cx="4983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2">
            <a:extLst>
              <a:ext uri="{FF2B5EF4-FFF2-40B4-BE49-F238E27FC236}">
                <a16:creationId xmlns:a16="http://schemas.microsoft.com/office/drawing/2014/main" id="{82F0E3BE-8ACD-6468-A1B9-2C8BC530E5F9}"/>
              </a:ext>
            </a:extLst>
          </p:cNvPr>
          <p:cNvSpPr txBox="1"/>
          <p:nvPr/>
        </p:nvSpPr>
        <p:spPr>
          <a:xfrm>
            <a:off x="1500116" y="2777097"/>
            <a:ext cx="735842" cy="56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 dirty="0">
                <a:solidFill>
                  <a:schemeClr val="bg1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rPr>
              <a:t>02</a:t>
            </a: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79BA4577-646A-6DAA-BE67-78129EBB4308}"/>
              </a:ext>
            </a:extLst>
          </p:cNvPr>
          <p:cNvSpPr txBox="1"/>
          <p:nvPr/>
        </p:nvSpPr>
        <p:spPr>
          <a:xfrm>
            <a:off x="2847832" y="2791004"/>
            <a:ext cx="6577084" cy="56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b="1" dirty="0">
                <a:solidFill>
                  <a:schemeClr val="bg1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rPr>
              <a:t>DUKUH KARANGPADANG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EDED03-7174-8227-EA2F-6F0B2BBE1B1D}"/>
              </a:ext>
            </a:extLst>
          </p:cNvPr>
          <p:cNvGrpSpPr/>
          <p:nvPr/>
        </p:nvGrpSpPr>
        <p:grpSpPr>
          <a:xfrm>
            <a:off x="1449846" y="5840221"/>
            <a:ext cx="9833829" cy="1129493"/>
            <a:chOff x="2087175" y="5219700"/>
            <a:chExt cx="6669065" cy="1129493"/>
          </a:xfrm>
        </p:grpSpPr>
        <p:sp>
          <p:nvSpPr>
            <p:cNvPr id="39" name="TextBox 2">
              <a:extLst>
                <a:ext uri="{FF2B5EF4-FFF2-40B4-BE49-F238E27FC236}">
                  <a16:creationId xmlns:a16="http://schemas.microsoft.com/office/drawing/2014/main" id="{108A41CB-FE7C-7491-106F-9C710F90C4E8}"/>
                </a:ext>
              </a:extLst>
            </p:cNvPr>
            <p:cNvSpPr txBox="1"/>
            <p:nvPr/>
          </p:nvSpPr>
          <p:spPr>
            <a:xfrm>
              <a:off x="2087175" y="5224462"/>
              <a:ext cx="1777348" cy="1124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 dirty="0">
                  <a:solidFill>
                    <a:srgbClr val="162466"/>
                  </a:solidFill>
                  <a:latin typeface="Poppins ExtraBold" panose="00000900000000000000" pitchFamily="2" charset="0"/>
                  <a:ea typeface="Liberation Sans Bold"/>
                  <a:cs typeface="Poppins ExtraBold" panose="00000900000000000000" pitchFamily="2" charset="0"/>
                  <a:sym typeface="Liberation Sans Bold"/>
                </a:rPr>
                <a:t>SEKRETARIS</a:t>
              </a: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5A774D37-8ED0-18C8-7A53-7E2EEB16CA5E}"/>
                </a:ext>
              </a:extLst>
            </p:cNvPr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5295F804-D9BB-E2E2-AE38-BD6B52C2B379}"/>
                </a:ext>
              </a:extLst>
            </p:cNvPr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Dani </a:t>
              </a: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Prastiwi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8DE367-5F75-2911-E0B4-8C1150E58582}"/>
              </a:ext>
            </a:extLst>
          </p:cNvPr>
          <p:cNvGrpSpPr/>
          <p:nvPr/>
        </p:nvGrpSpPr>
        <p:grpSpPr>
          <a:xfrm>
            <a:off x="1448709" y="6453383"/>
            <a:ext cx="9833829" cy="566420"/>
            <a:chOff x="2087175" y="5219700"/>
            <a:chExt cx="6669065" cy="566420"/>
          </a:xfrm>
        </p:grpSpPr>
        <p:sp>
          <p:nvSpPr>
            <p:cNvPr id="43" name="TextBox 2">
              <a:extLst>
                <a:ext uri="{FF2B5EF4-FFF2-40B4-BE49-F238E27FC236}">
                  <a16:creationId xmlns:a16="http://schemas.microsoft.com/office/drawing/2014/main" id="{86AC5B0B-1B39-6B4F-A660-592FD71E6B73}"/>
                </a:ext>
              </a:extLst>
            </p:cNvPr>
            <p:cNvSpPr txBox="1"/>
            <p:nvPr/>
          </p:nvSpPr>
          <p:spPr>
            <a:xfrm>
              <a:off x="2087175" y="5224462"/>
              <a:ext cx="1777348" cy="5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 dirty="0">
                  <a:solidFill>
                    <a:srgbClr val="162466"/>
                  </a:solidFill>
                  <a:latin typeface="Poppins ExtraBold" panose="00000900000000000000" pitchFamily="2" charset="0"/>
                  <a:ea typeface="Liberation Sans Bold"/>
                  <a:cs typeface="Poppins ExtraBold" panose="00000900000000000000" pitchFamily="2" charset="0"/>
                  <a:sym typeface="Liberation Sans Bold"/>
                </a:rPr>
                <a:t>ANGGOTA</a:t>
              </a:r>
            </a:p>
          </p:txBody>
        </p:sp>
        <p:sp>
          <p:nvSpPr>
            <p:cNvPr id="44" name="AutoShape 4">
              <a:extLst>
                <a:ext uri="{FF2B5EF4-FFF2-40B4-BE49-F238E27FC236}">
                  <a16:creationId xmlns:a16="http://schemas.microsoft.com/office/drawing/2014/main" id="{6225E893-143C-6F1E-8EF3-989E94B70DF0}"/>
                </a:ext>
              </a:extLst>
            </p:cNvPr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D3A25239-37FE-EC5A-4722-FECD399F3968}"/>
                </a:ext>
              </a:extLst>
            </p:cNvPr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Sardi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450771-C14C-DB56-5C3C-CE90A4FEAAFF}"/>
              </a:ext>
            </a:extLst>
          </p:cNvPr>
          <p:cNvGrpSpPr/>
          <p:nvPr/>
        </p:nvGrpSpPr>
        <p:grpSpPr>
          <a:xfrm>
            <a:off x="1448709" y="7070793"/>
            <a:ext cx="9833829" cy="566420"/>
            <a:chOff x="2087175" y="5219700"/>
            <a:chExt cx="6669065" cy="566420"/>
          </a:xfrm>
        </p:grpSpPr>
        <p:sp>
          <p:nvSpPr>
            <p:cNvPr id="47" name="TextBox 2">
              <a:extLst>
                <a:ext uri="{FF2B5EF4-FFF2-40B4-BE49-F238E27FC236}">
                  <a16:creationId xmlns:a16="http://schemas.microsoft.com/office/drawing/2014/main" id="{BD2B64ED-DEA4-0110-5FA5-29775421886C}"/>
                </a:ext>
              </a:extLst>
            </p:cNvPr>
            <p:cNvSpPr txBox="1"/>
            <p:nvPr/>
          </p:nvSpPr>
          <p:spPr>
            <a:xfrm>
              <a:off x="2087175" y="5224462"/>
              <a:ext cx="1777348" cy="5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endParaRPr lang="en-US" sz="3199" b="1" dirty="0">
                <a:solidFill>
                  <a:srgbClr val="162466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endParaRPr>
            </a:p>
          </p:txBody>
        </p:sp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A3341C5B-997E-6D23-B26E-FAD0D60076B4}"/>
                </a:ext>
              </a:extLst>
            </p:cNvPr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TextBox 7">
              <a:extLst>
                <a:ext uri="{FF2B5EF4-FFF2-40B4-BE49-F238E27FC236}">
                  <a16:creationId xmlns:a16="http://schemas.microsoft.com/office/drawing/2014/main" id="{AFE329B9-7998-9825-58F6-9D3F3FE669AA}"/>
                </a:ext>
              </a:extLst>
            </p:cNvPr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Edi </a:t>
              </a: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Purbiyanto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3E217B-F357-CC48-AE7F-7A8D52417E38}"/>
              </a:ext>
            </a:extLst>
          </p:cNvPr>
          <p:cNvGrpSpPr/>
          <p:nvPr/>
        </p:nvGrpSpPr>
        <p:grpSpPr>
          <a:xfrm>
            <a:off x="1448709" y="7701263"/>
            <a:ext cx="9833829" cy="566420"/>
            <a:chOff x="2087175" y="5219700"/>
            <a:chExt cx="6669065" cy="566420"/>
          </a:xfrm>
        </p:grpSpPr>
        <p:sp>
          <p:nvSpPr>
            <p:cNvPr id="51" name="TextBox 2">
              <a:extLst>
                <a:ext uri="{FF2B5EF4-FFF2-40B4-BE49-F238E27FC236}">
                  <a16:creationId xmlns:a16="http://schemas.microsoft.com/office/drawing/2014/main" id="{7852CFD0-67EE-12F3-DD2D-C213432A3E70}"/>
                </a:ext>
              </a:extLst>
            </p:cNvPr>
            <p:cNvSpPr txBox="1"/>
            <p:nvPr/>
          </p:nvSpPr>
          <p:spPr>
            <a:xfrm>
              <a:off x="2087175" y="5224462"/>
              <a:ext cx="1777348" cy="5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endParaRPr lang="en-US" sz="3199" b="1" dirty="0">
                <a:solidFill>
                  <a:srgbClr val="162466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endParaRPr>
            </a:p>
          </p:txBody>
        </p:sp>
        <p:sp>
          <p:nvSpPr>
            <p:cNvPr id="52" name="AutoShape 4">
              <a:extLst>
                <a:ext uri="{FF2B5EF4-FFF2-40B4-BE49-F238E27FC236}">
                  <a16:creationId xmlns:a16="http://schemas.microsoft.com/office/drawing/2014/main" id="{1743D96B-A2D3-8F7E-3780-63DBC8ABFB36}"/>
                </a:ext>
              </a:extLst>
            </p:cNvPr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302CCA69-0CFD-799F-A763-38B0A06C3EDB}"/>
                </a:ext>
              </a:extLst>
            </p:cNvPr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Ponidi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4585188-1490-B972-032C-3C0C811FD66B}"/>
              </a:ext>
            </a:extLst>
          </p:cNvPr>
          <p:cNvGrpSpPr/>
          <p:nvPr/>
        </p:nvGrpSpPr>
        <p:grpSpPr>
          <a:xfrm>
            <a:off x="1448709" y="8303764"/>
            <a:ext cx="9833829" cy="566420"/>
            <a:chOff x="2087175" y="5219700"/>
            <a:chExt cx="6669065" cy="566420"/>
          </a:xfrm>
        </p:grpSpPr>
        <p:sp>
          <p:nvSpPr>
            <p:cNvPr id="55" name="TextBox 2">
              <a:extLst>
                <a:ext uri="{FF2B5EF4-FFF2-40B4-BE49-F238E27FC236}">
                  <a16:creationId xmlns:a16="http://schemas.microsoft.com/office/drawing/2014/main" id="{A444DE25-12F0-034D-CB2F-FCCF3E03E232}"/>
                </a:ext>
              </a:extLst>
            </p:cNvPr>
            <p:cNvSpPr txBox="1"/>
            <p:nvPr/>
          </p:nvSpPr>
          <p:spPr>
            <a:xfrm>
              <a:off x="2087175" y="5224462"/>
              <a:ext cx="1777348" cy="5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endParaRPr lang="en-US" sz="3199" b="1" dirty="0">
                <a:solidFill>
                  <a:srgbClr val="162466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0F415BD1-AFA6-C4DC-FAB9-D205A2F1523D}"/>
                </a:ext>
              </a:extLst>
            </p:cNvPr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43161BC5-9718-B33D-CE46-8D98AE22D1E0}"/>
                </a:ext>
              </a:extLst>
            </p:cNvPr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Hidayat </a:t>
              </a: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Alfikurrohman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59E4C9-66A5-1AA7-0AA4-597A9CB13ED3}"/>
              </a:ext>
            </a:extLst>
          </p:cNvPr>
          <p:cNvGrpSpPr/>
          <p:nvPr/>
        </p:nvGrpSpPr>
        <p:grpSpPr>
          <a:xfrm>
            <a:off x="1448709" y="8920480"/>
            <a:ext cx="9833829" cy="566420"/>
            <a:chOff x="2087175" y="5219700"/>
            <a:chExt cx="6669065" cy="566420"/>
          </a:xfrm>
        </p:grpSpPr>
        <p:sp>
          <p:nvSpPr>
            <p:cNvPr id="59" name="TextBox 2">
              <a:extLst>
                <a:ext uri="{FF2B5EF4-FFF2-40B4-BE49-F238E27FC236}">
                  <a16:creationId xmlns:a16="http://schemas.microsoft.com/office/drawing/2014/main" id="{2BE72A4C-24D0-84C1-EF30-EBB01764F34A}"/>
                </a:ext>
              </a:extLst>
            </p:cNvPr>
            <p:cNvSpPr txBox="1"/>
            <p:nvPr/>
          </p:nvSpPr>
          <p:spPr>
            <a:xfrm>
              <a:off x="2087175" y="5224462"/>
              <a:ext cx="1777348" cy="5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  <a:spcBef>
                  <a:spcPct val="0"/>
                </a:spcBef>
              </a:pPr>
              <a:endParaRPr lang="en-US" sz="3199" b="1" dirty="0">
                <a:solidFill>
                  <a:srgbClr val="162466"/>
                </a:solidFill>
                <a:latin typeface="Poppins ExtraBold" panose="00000900000000000000" pitchFamily="2" charset="0"/>
                <a:ea typeface="Liberation Sans Bold"/>
                <a:cs typeface="Poppins ExtraBold" panose="00000900000000000000" pitchFamily="2" charset="0"/>
                <a:sym typeface="Liberation Sans Bold"/>
              </a:endParaRPr>
            </a:p>
          </p:txBody>
        </p:sp>
        <p:sp>
          <p:nvSpPr>
            <p:cNvPr id="60" name="AutoShape 4">
              <a:extLst>
                <a:ext uri="{FF2B5EF4-FFF2-40B4-BE49-F238E27FC236}">
                  <a16:creationId xmlns:a16="http://schemas.microsoft.com/office/drawing/2014/main" id="{BAE1C231-946C-32B1-E5A5-769CDAA33C34}"/>
                </a:ext>
              </a:extLst>
            </p:cNvPr>
            <p:cNvSpPr/>
            <p:nvPr/>
          </p:nvSpPr>
          <p:spPr>
            <a:xfrm>
              <a:off x="2087175" y="5786120"/>
              <a:ext cx="4882866" cy="0"/>
            </a:xfrm>
            <a:prstGeom prst="line">
              <a:avLst/>
            </a:prstGeom>
            <a:ln w="19050" cap="flat">
              <a:solidFill>
                <a:srgbClr val="16246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1" name="TextBox 7">
              <a:extLst>
                <a:ext uri="{FF2B5EF4-FFF2-40B4-BE49-F238E27FC236}">
                  <a16:creationId xmlns:a16="http://schemas.microsoft.com/office/drawing/2014/main" id="{FC67655E-3780-058A-5834-96DB91E0BB08}"/>
                </a:ext>
              </a:extLst>
            </p:cNvPr>
            <p:cNvSpPr txBox="1"/>
            <p:nvPr/>
          </p:nvSpPr>
          <p:spPr>
            <a:xfrm>
              <a:off x="4292717" y="5219700"/>
              <a:ext cx="4463523" cy="56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Niken </a:t>
              </a:r>
              <a:r>
                <a:rPr lang="en-US" sz="3199" dirty="0" err="1">
                  <a:solidFill>
                    <a:srgbClr val="1B1B1B"/>
                  </a:solidFill>
                  <a:latin typeface="Poppins ExtraBold" panose="00000900000000000000" pitchFamily="2" charset="0"/>
                  <a:ea typeface="Liberation Sans"/>
                  <a:cs typeface="Poppins ExtraBold" panose="00000900000000000000" pitchFamily="2" charset="0"/>
                  <a:sym typeface="Liberation Sans"/>
                </a:rPr>
                <a:t>Sejati</a:t>
              </a:r>
              <a:endParaRPr lang="en-US" sz="3199" dirty="0">
                <a:solidFill>
                  <a:srgbClr val="1B1B1B"/>
                </a:solidFill>
                <a:latin typeface="Poppins ExtraBold" panose="00000900000000000000" pitchFamily="2" charset="0"/>
                <a:ea typeface="Liberation Sans"/>
                <a:cs typeface="Poppins ExtraBold" panose="00000900000000000000" pitchFamily="2" charset="0"/>
                <a:sym typeface="Liberatio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8839" y="1013849"/>
            <a:ext cx="9828998" cy="111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68"/>
              </a:lnSpc>
            </a:pPr>
            <a:r>
              <a:rPr lang="sv-SE" sz="4000" b="1" dirty="0">
                <a:solidFill>
                  <a:srgbClr val="16246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JADWAL KEGIATAN</a:t>
            </a:r>
            <a:endParaRPr lang="en-US" sz="4000" b="1" dirty="0">
              <a:solidFill>
                <a:srgbClr val="162466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983438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83438" cy="406400"/>
            </a:xfrm>
            <a:custGeom>
              <a:avLst/>
              <a:gdLst/>
              <a:ahLst/>
              <a:cxnLst/>
              <a:rect l="l" t="t" r="r" b="b"/>
              <a:pathLst>
                <a:path w="4983438" h="406400">
                  <a:moveTo>
                    <a:pt x="0" y="0"/>
                  </a:moveTo>
                  <a:lnTo>
                    <a:pt x="4983438" y="0"/>
                  </a:lnTo>
                  <a:lnTo>
                    <a:pt x="498343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6246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983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615256" y="-1290563"/>
            <a:ext cx="5133905" cy="3422603"/>
          </a:xfrm>
          <a:custGeom>
            <a:avLst/>
            <a:gdLst/>
            <a:ahLst/>
            <a:cxnLst/>
            <a:rect l="l" t="t" r="r" b="b"/>
            <a:pathLst>
              <a:path w="5133905" h="3422603">
                <a:moveTo>
                  <a:pt x="0" y="0"/>
                </a:moveTo>
                <a:lnTo>
                  <a:pt x="5133905" y="0"/>
                </a:lnTo>
                <a:lnTo>
                  <a:pt x="5133905" y="3422603"/>
                </a:lnTo>
                <a:lnTo>
                  <a:pt x="0" y="3422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155C50A-A5B1-B0D0-BDEF-EDA3EC2F2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CCFE1-7320-EAAD-37A5-37CC4BC22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132040"/>
            <a:ext cx="15239999" cy="70057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7008B-A204-0E0A-FC4A-A396A15B2063}"/>
              </a:ext>
            </a:extLst>
          </p:cNvPr>
          <p:cNvGrpSpPr/>
          <p:nvPr/>
        </p:nvGrpSpPr>
        <p:grpSpPr>
          <a:xfrm>
            <a:off x="-76200" y="190500"/>
            <a:ext cx="18364200" cy="10404612"/>
            <a:chOff x="-76200" y="190500"/>
            <a:chExt cx="18364200" cy="10404612"/>
          </a:xfrm>
        </p:grpSpPr>
        <p:grpSp>
          <p:nvGrpSpPr>
            <p:cNvPr id="2" name="Group 2"/>
            <p:cNvGrpSpPr/>
            <p:nvPr/>
          </p:nvGrpSpPr>
          <p:grpSpPr>
            <a:xfrm>
              <a:off x="-76200" y="9867900"/>
              <a:ext cx="18364200" cy="727212"/>
              <a:chOff x="0" y="-47625"/>
              <a:chExt cx="4983438" cy="45402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20069"/>
                <a:ext cx="49834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162466"/>
              </a:solidFill>
            </p:spPr>
            <p:txBody>
              <a:bodyPr/>
              <a:lstStyle/>
              <a:p>
                <a:endParaRPr lang="en-ID" sz="2000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4983438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200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478331" y="1253015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Soal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Pamong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disiapkan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oleh Tim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Penguji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</a:p>
          </p:txBody>
        </p:sp>
        <p:sp>
          <p:nvSpPr>
            <p:cNvPr id="11" name="Freeform 11"/>
            <p:cNvSpPr/>
            <p:nvPr/>
          </p:nvSpPr>
          <p:spPr>
            <a:xfrm rot="5400000" flipV="1">
              <a:off x="12541883" y="4158113"/>
              <a:ext cx="5776445" cy="4305299"/>
            </a:xfrm>
            <a:custGeom>
              <a:avLst/>
              <a:gdLst/>
              <a:ahLst/>
              <a:cxnLst/>
              <a:rect l="l" t="t" r="r" b="b"/>
              <a:pathLst>
                <a:path w="5202555" h="3468370">
                  <a:moveTo>
                    <a:pt x="0" y="3468370"/>
                  </a:moveTo>
                  <a:lnTo>
                    <a:pt x="5202554" y="3468370"/>
                  </a:lnTo>
                  <a:lnTo>
                    <a:pt x="5202554" y="0"/>
                  </a:lnTo>
                  <a:lnTo>
                    <a:pt x="0" y="0"/>
                  </a:lnTo>
                  <a:lnTo>
                    <a:pt x="0" y="346837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5400000" flipH="1">
              <a:off x="15753081" y="1085344"/>
              <a:ext cx="1734185" cy="1734185"/>
            </a:xfrm>
            <a:custGeom>
              <a:avLst/>
              <a:gdLst/>
              <a:ahLst/>
              <a:cxnLst/>
              <a:rect l="l" t="t" r="r" b="b"/>
              <a:pathLst>
                <a:path w="1734185" h="1734185">
                  <a:moveTo>
                    <a:pt x="1734185" y="0"/>
                  </a:moveTo>
                  <a:lnTo>
                    <a:pt x="0" y="0"/>
                  </a:lnTo>
                  <a:lnTo>
                    <a:pt x="0" y="1734185"/>
                  </a:lnTo>
                  <a:lnTo>
                    <a:pt x="1734185" y="1734185"/>
                  </a:lnTo>
                  <a:lnTo>
                    <a:pt x="1734185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8D14887A-C856-6C30-3680-309E7E051D58}"/>
                </a:ext>
              </a:extLst>
            </p:cNvPr>
            <p:cNvSpPr/>
            <p:nvPr/>
          </p:nvSpPr>
          <p:spPr>
            <a:xfrm>
              <a:off x="779631" y="1371838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74CC38DB-3F6F-DABD-9D4A-03F84A08768A}"/>
                </a:ext>
              </a:extLst>
            </p:cNvPr>
            <p:cNvSpPr txBox="1"/>
            <p:nvPr/>
          </p:nvSpPr>
          <p:spPr>
            <a:xfrm>
              <a:off x="685800" y="1329215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01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88C5347D-6D7B-0BCD-9260-6E9C8EBBB769}"/>
                </a:ext>
              </a:extLst>
            </p:cNvPr>
            <p:cNvSpPr txBox="1"/>
            <p:nvPr/>
          </p:nvSpPr>
          <p:spPr>
            <a:xfrm>
              <a:off x="1478331" y="1710215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pt-BR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Materi soal ujian ada 2 (dua) kriteria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E2D22770-884E-8B04-9872-785417C5DFBB}"/>
                </a:ext>
              </a:extLst>
            </p:cNvPr>
            <p:cNvSpPr/>
            <p:nvPr/>
          </p:nvSpPr>
          <p:spPr>
            <a:xfrm>
              <a:off x="779631" y="1887815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10B538A5-BEBB-58D0-1071-6511739EBD0B}"/>
                </a:ext>
              </a:extLst>
            </p:cNvPr>
            <p:cNvSpPr txBox="1"/>
            <p:nvPr/>
          </p:nvSpPr>
          <p:spPr>
            <a:xfrm>
              <a:off x="685800" y="18384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02</a:t>
              </a: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F94CA0B5-4B5D-181B-0D0C-70E60412BC2A}"/>
                </a:ext>
              </a:extLst>
            </p:cNvPr>
            <p:cNvSpPr txBox="1"/>
            <p:nvPr/>
          </p:nvSpPr>
          <p:spPr>
            <a:xfrm>
              <a:off x="1478331" y="2208947"/>
              <a:ext cx="12915900" cy="1047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 tulis.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 praktek</a:t>
              </a: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AE35CF-9793-BC6F-532D-D682AA33E28A}"/>
                </a:ext>
              </a:extLst>
            </p:cNvPr>
            <p:cNvGrpSpPr/>
            <p:nvPr/>
          </p:nvGrpSpPr>
          <p:grpSpPr>
            <a:xfrm>
              <a:off x="800734" y="190500"/>
              <a:ext cx="10705466" cy="910115"/>
              <a:chOff x="800734" y="190500"/>
              <a:chExt cx="7200265" cy="910115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72AFCFAB-6CC3-A8B5-A168-C20B6674F423}"/>
                  </a:ext>
                </a:extLst>
              </p:cNvPr>
              <p:cNvSpPr/>
              <p:nvPr/>
            </p:nvSpPr>
            <p:spPr>
              <a:xfrm>
                <a:off x="800734" y="190500"/>
                <a:ext cx="7200265" cy="910115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C61A"/>
              </a:solidFill>
            </p:spPr>
          </p:sp>
          <p:sp>
            <p:nvSpPr>
              <p:cNvPr id="20" name="TextBox 2">
                <a:extLst>
                  <a:ext uri="{FF2B5EF4-FFF2-40B4-BE49-F238E27FC236}">
                    <a16:creationId xmlns:a16="http://schemas.microsoft.com/office/drawing/2014/main" id="{9181A790-1651-DCF8-4566-8895F14E918B}"/>
                  </a:ext>
                </a:extLst>
              </p:cNvPr>
              <p:cNvSpPr txBox="1"/>
              <p:nvPr/>
            </p:nvSpPr>
            <p:spPr>
              <a:xfrm>
                <a:off x="800735" y="423534"/>
                <a:ext cx="7200264" cy="6051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002060"/>
                    </a:solidFill>
                    <a:latin typeface="Poppins ExtraBold" panose="00000900000000000000" pitchFamily="2" charset="0"/>
                    <a:ea typeface="Liberation Sans Bold"/>
                    <a:cs typeface="Poppins ExtraBold" panose="00000900000000000000" pitchFamily="2" charset="0"/>
                    <a:sym typeface="Liberation Sans Bold"/>
                  </a:rPr>
                  <a:t> MEKANISME UJIAN</a:t>
                </a:r>
              </a:p>
            </p:txBody>
          </p:sp>
        </p:grp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B00BA7B1-753A-8E1D-FDAB-DF402FA46608}"/>
                </a:ext>
              </a:extLst>
            </p:cNvPr>
            <p:cNvSpPr txBox="1"/>
            <p:nvPr/>
          </p:nvSpPr>
          <p:spPr>
            <a:xfrm>
              <a:off x="1478331" y="3058007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Materi ujian tulis meliputi bidang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FAAC3094-7407-80C4-0293-E280E411FAD8}"/>
                </a:ext>
              </a:extLst>
            </p:cNvPr>
            <p:cNvSpPr/>
            <p:nvPr/>
          </p:nvSpPr>
          <p:spPr>
            <a:xfrm>
              <a:off x="779631" y="3183215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EAB67703-81F3-5B90-EF8A-7B8DD5EFC792}"/>
                </a:ext>
              </a:extLst>
            </p:cNvPr>
            <p:cNvSpPr txBox="1"/>
            <p:nvPr/>
          </p:nvSpPr>
          <p:spPr>
            <a:xfrm>
              <a:off x="685800" y="31338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03</a:t>
              </a: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B34FF0F7-E07A-9951-E757-70A2D6CFD4EA}"/>
                </a:ext>
              </a:extLst>
            </p:cNvPr>
            <p:cNvSpPr txBox="1"/>
            <p:nvPr/>
          </p:nvSpPr>
          <p:spPr>
            <a:xfrm>
              <a:off x="1478331" y="3628421"/>
              <a:ext cx="12915900" cy="32633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Pemerintahan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Pembangunan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Pemberdayaan masyarakat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Pembinaan kemasyarakatan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Keistimewaan Daerah Istimewa Yogyakarta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Pengetahuan teknis Pemerintahan Kalurahan</a:t>
              </a:r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C17A8CCE-B03F-5998-796E-1800EB84E76A}"/>
                </a:ext>
              </a:extLst>
            </p:cNvPr>
            <p:cNvSpPr txBox="1"/>
            <p:nvPr/>
          </p:nvSpPr>
          <p:spPr>
            <a:xfrm>
              <a:off x="1516431" y="6789978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Materi ujian praktek adalah prakter mengoperasikan komputer.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EF378B72-CADB-1BED-187D-0955498BAE2F}"/>
                </a:ext>
              </a:extLst>
            </p:cNvPr>
            <p:cNvSpPr/>
            <p:nvPr/>
          </p:nvSpPr>
          <p:spPr>
            <a:xfrm>
              <a:off x="817731" y="6917015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67A914F6-096F-7BB4-A2C8-02D59736ADDB}"/>
                </a:ext>
              </a:extLst>
            </p:cNvPr>
            <p:cNvSpPr txBox="1"/>
            <p:nvPr/>
          </p:nvSpPr>
          <p:spPr>
            <a:xfrm>
              <a:off x="723900" y="68676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04</a:t>
              </a:r>
            </a:p>
          </p:txBody>
        </p: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3E754462-54AE-A76D-6A9C-A08B78A002DA}"/>
                </a:ext>
              </a:extLst>
            </p:cNvPr>
            <p:cNvSpPr txBox="1"/>
            <p:nvPr/>
          </p:nvSpPr>
          <p:spPr>
            <a:xfrm>
              <a:off x="1516431" y="7385658"/>
              <a:ext cx="10446969" cy="12000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Pelaksanaan penyusunan soal ujian dan ujian praktek tulis dilaksanakan di Balai Kalurahan Serut.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31" name="Freeform 2">
              <a:extLst>
                <a:ext uri="{FF2B5EF4-FFF2-40B4-BE49-F238E27FC236}">
                  <a16:creationId xmlns:a16="http://schemas.microsoft.com/office/drawing/2014/main" id="{8FB4E5E4-8135-CA80-3F2D-54C810FB117C}"/>
                </a:ext>
              </a:extLst>
            </p:cNvPr>
            <p:cNvSpPr/>
            <p:nvPr/>
          </p:nvSpPr>
          <p:spPr>
            <a:xfrm>
              <a:off x="817731" y="7602815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740AD21A-181A-8355-28C0-DE1B8DF153FE}"/>
                </a:ext>
              </a:extLst>
            </p:cNvPr>
            <p:cNvSpPr txBox="1"/>
            <p:nvPr/>
          </p:nvSpPr>
          <p:spPr>
            <a:xfrm>
              <a:off x="723900" y="75534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05</a:t>
              </a: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636DE336-A29F-0FC0-34B6-E222B5F49F5C}"/>
                </a:ext>
              </a:extLst>
            </p:cNvPr>
            <p:cNvSpPr/>
            <p:nvPr/>
          </p:nvSpPr>
          <p:spPr>
            <a:xfrm rot="-5400000" flipH="1">
              <a:off x="10047287" y="2536678"/>
              <a:ext cx="1734185" cy="1734185"/>
            </a:xfrm>
            <a:custGeom>
              <a:avLst/>
              <a:gdLst/>
              <a:ahLst/>
              <a:cxnLst/>
              <a:rect l="l" t="t" r="r" b="b"/>
              <a:pathLst>
                <a:path w="1734185" h="1734185">
                  <a:moveTo>
                    <a:pt x="1734185" y="0"/>
                  </a:moveTo>
                  <a:lnTo>
                    <a:pt x="0" y="0"/>
                  </a:lnTo>
                  <a:lnTo>
                    <a:pt x="0" y="1734185"/>
                  </a:lnTo>
                  <a:lnTo>
                    <a:pt x="1734185" y="1734185"/>
                  </a:lnTo>
                  <a:lnTo>
                    <a:pt x="1734185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3B4B7-2589-7316-3136-D288BC931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48EE45A-D767-3504-37B1-C3BEEE7F03D5}"/>
              </a:ext>
            </a:extLst>
          </p:cNvPr>
          <p:cNvGrpSpPr/>
          <p:nvPr/>
        </p:nvGrpSpPr>
        <p:grpSpPr>
          <a:xfrm>
            <a:off x="-76200" y="190500"/>
            <a:ext cx="18364200" cy="10404612"/>
            <a:chOff x="-76200" y="190500"/>
            <a:chExt cx="18364200" cy="10404612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A95398D9-4494-3E12-BE4A-1C991BA677EC}"/>
                </a:ext>
              </a:extLst>
            </p:cNvPr>
            <p:cNvGrpSpPr/>
            <p:nvPr/>
          </p:nvGrpSpPr>
          <p:grpSpPr>
            <a:xfrm>
              <a:off x="-76200" y="9867900"/>
              <a:ext cx="18364200" cy="727212"/>
              <a:chOff x="0" y="-47625"/>
              <a:chExt cx="4983438" cy="454025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05ADA3AB-98AC-C246-B611-70882A8F815E}"/>
                  </a:ext>
                </a:extLst>
              </p:cNvPr>
              <p:cNvSpPr/>
              <p:nvPr/>
            </p:nvSpPr>
            <p:spPr>
              <a:xfrm>
                <a:off x="0" y="-20069"/>
                <a:ext cx="49834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162466"/>
              </a:solidFill>
            </p:spPr>
            <p:txBody>
              <a:bodyPr/>
              <a:lstStyle/>
              <a:p>
                <a:endParaRPr lang="en-ID" sz="2000" dirty="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5E8ACFA1-E652-1EE3-CEA1-8A3A4855AD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983438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2000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12F7AB3-920F-8AD8-5FD9-839A9DAAD3B4}"/>
                </a:ext>
              </a:extLst>
            </p:cNvPr>
            <p:cNvSpPr txBox="1"/>
            <p:nvPr/>
          </p:nvSpPr>
          <p:spPr>
            <a:xfrm>
              <a:off x="1424779" y="1585769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Pelaksanaan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: Kamis, 13 November 2025 (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Pukul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08.00 WIB</a:t>
              </a: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FA1B4E1-D107-909F-A16F-DD52F2FB7CE6}"/>
                </a:ext>
              </a:extLst>
            </p:cNvPr>
            <p:cNvSpPr/>
            <p:nvPr/>
          </p:nvSpPr>
          <p:spPr>
            <a:xfrm rot="5400000" flipV="1">
              <a:off x="12541883" y="4158113"/>
              <a:ext cx="5776445" cy="4305299"/>
            </a:xfrm>
            <a:custGeom>
              <a:avLst/>
              <a:gdLst/>
              <a:ahLst/>
              <a:cxnLst/>
              <a:rect l="l" t="t" r="r" b="b"/>
              <a:pathLst>
                <a:path w="5202555" h="3468370">
                  <a:moveTo>
                    <a:pt x="0" y="3468370"/>
                  </a:moveTo>
                  <a:lnTo>
                    <a:pt x="5202554" y="3468370"/>
                  </a:lnTo>
                  <a:lnTo>
                    <a:pt x="5202554" y="0"/>
                  </a:lnTo>
                  <a:lnTo>
                    <a:pt x="0" y="0"/>
                  </a:lnTo>
                  <a:lnTo>
                    <a:pt x="0" y="346837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83290FE-269E-DEFB-D242-9A16A4F9D599}"/>
                </a:ext>
              </a:extLst>
            </p:cNvPr>
            <p:cNvSpPr/>
            <p:nvPr/>
          </p:nvSpPr>
          <p:spPr>
            <a:xfrm rot="-5400000" flipH="1">
              <a:off x="15753081" y="1085344"/>
              <a:ext cx="1734185" cy="1734185"/>
            </a:xfrm>
            <a:custGeom>
              <a:avLst/>
              <a:gdLst/>
              <a:ahLst/>
              <a:cxnLst/>
              <a:rect l="l" t="t" r="r" b="b"/>
              <a:pathLst>
                <a:path w="1734185" h="1734185">
                  <a:moveTo>
                    <a:pt x="1734185" y="0"/>
                  </a:moveTo>
                  <a:lnTo>
                    <a:pt x="0" y="0"/>
                  </a:lnTo>
                  <a:lnTo>
                    <a:pt x="0" y="1734185"/>
                  </a:lnTo>
                  <a:lnTo>
                    <a:pt x="1734185" y="1734185"/>
                  </a:lnTo>
                  <a:lnTo>
                    <a:pt x="1734185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00029681-2C90-DCD6-0E45-855EC5F1D9D6}"/>
                </a:ext>
              </a:extLst>
            </p:cNvPr>
            <p:cNvSpPr/>
            <p:nvPr/>
          </p:nvSpPr>
          <p:spPr>
            <a:xfrm>
              <a:off x="757964" y="1811822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56F2F58B-1C46-CB73-9EFA-CF8D96A02337}"/>
                </a:ext>
              </a:extLst>
            </p:cNvPr>
            <p:cNvSpPr txBox="1"/>
            <p:nvPr/>
          </p:nvSpPr>
          <p:spPr>
            <a:xfrm>
              <a:off x="465014" y="1314171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01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AF2DEA71-0C03-D538-AFDC-7F07A6FF8F43}"/>
                </a:ext>
              </a:extLst>
            </p:cNvPr>
            <p:cNvSpPr txBox="1"/>
            <p:nvPr/>
          </p:nvSpPr>
          <p:spPr>
            <a:xfrm>
              <a:off x="1478331" y="2211873"/>
              <a:ext cx="1291590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pt-BR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Peserta ujian wajib hadir 15 menit sebelum ujian dimulai, toleransi keterlambatan 15 menit 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A48CBB8E-7FD2-69DE-6094-FB75112B5987}"/>
                </a:ext>
              </a:extLst>
            </p:cNvPr>
            <p:cNvSpPr/>
            <p:nvPr/>
          </p:nvSpPr>
          <p:spPr>
            <a:xfrm>
              <a:off x="779988" y="2269230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02</a:t>
              </a:r>
              <a:endParaRPr lang="en-ID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335685E4-DD5A-F6D4-76AE-D9E5CF9AB4BA}"/>
                </a:ext>
              </a:extLst>
            </p:cNvPr>
            <p:cNvSpPr txBox="1"/>
            <p:nvPr/>
          </p:nvSpPr>
          <p:spPr>
            <a:xfrm>
              <a:off x="685800" y="18384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01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8DD95B5-CDC6-D1AB-855A-16DA72922257}"/>
                </a:ext>
              </a:extLst>
            </p:cNvPr>
            <p:cNvGrpSpPr/>
            <p:nvPr/>
          </p:nvGrpSpPr>
          <p:grpSpPr>
            <a:xfrm>
              <a:off x="800734" y="190500"/>
              <a:ext cx="10705466" cy="910115"/>
              <a:chOff x="800734" y="190500"/>
              <a:chExt cx="7200265" cy="910115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820189C1-FF35-2F7B-74E1-4F7C43C69B6B}"/>
                  </a:ext>
                </a:extLst>
              </p:cNvPr>
              <p:cNvSpPr/>
              <p:nvPr/>
            </p:nvSpPr>
            <p:spPr>
              <a:xfrm>
                <a:off x="800734" y="190500"/>
                <a:ext cx="7200265" cy="910115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C61A"/>
              </a:solidFill>
            </p:spPr>
          </p:sp>
          <p:sp>
            <p:nvSpPr>
              <p:cNvPr id="20" name="TextBox 2">
                <a:extLst>
                  <a:ext uri="{FF2B5EF4-FFF2-40B4-BE49-F238E27FC236}">
                    <a16:creationId xmlns:a16="http://schemas.microsoft.com/office/drawing/2014/main" id="{D52B63F3-2CA0-6F5D-E31C-4AC76C675C61}"/>
                  </a:ext>
                </a:extLst>
              </p:cNvPr>
              <p:cNvSpPr txBox="1"/>
              <p:nvPr/>
            </p:nvSpPr>
            <p:spPr>
              <a:xfrm>
                <a:off x="800735" y="423534"/>
                <a:ext cx="7200264" cy="6051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002060"/>
                    </a:solidFill>
                    <a:latin typeface="Poppins ExtraBold" panose="00000900000000000000" pitchFamily="2" charset="0"/>
                    <a:ea typeface="Liberation Sans Bold"/>
                    <a:cs typeface="Poppins ExtraBold" panose="00000900000000000000" pitchFamily="2" charset="0"/>
                    <a:sym typeface="Liberation Sans Bold"/>
                  </a:rPr>
                  <a:t> </a:t>
                </a:r>
              </a:p>
            </p:txBody>
          </p:sp>
        </p:grp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73ACA63B-E484-8045-6218-28B0FE20DADE}"/>
                </a:ext>
              </a:extLst>
            </p:cNvPr>
            <p:cNvSpPr txBox="1"/>
            <p:nvPr/>
          </p:nvSpPr>
          <p:spPr>
            <a:xfrm>
              <a:off x="1402671" y="2764812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</a:t>
              </a: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Wingdings" panose="05000000000000000000" pitchFamily="2" charset="2"/>
                </a:rPr>
                <a:t> Tim Penguji difasilitasi oleh panitia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CFDAA631-CD9F-21B0-4CA1-A1A0F48D572B}"/>
                </a:ext>
              </a:extLst>
            </p:cNvPr>
            <p:cNvSpPr/>
            <p:nvPr/>
          </p:nvSpPr>
          <p:spPr>
            <a:xfrm>
              <a:off x="800734" y="2803624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en-US" b="1" dirty="0">
                  <a:solidFill>
                    <a:schemeClr val="bg1"/>
                  </a:solidFill>
                </a:rPr>
                <a:t>03</a:t>
              </a:r>
              <a:endParaRPr lang="en-ID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9A04D7B4-F8E2-B28C-9FFB-735538499F40}"/>
                </a:ext>
              </a:extLst>
            </p:cNvPr>
            <p:cNvSpPr txBox="1"/>
            <p:nvPr/>
          </p:nvSpPr>
          <p:spPr>
            <a:xfrm>
              <a:off x="685800" y="31338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endParaRPr lang="en-US" b="1" dirty="0">
                <a:solidFill>
                  <a:schemeClr val="bg1"/>
                </a:solidFill>
                <a:latin typeface="ITC Bauhaus Bold"/>
                <a:ea typeface="ITC Bauhaus Bold"/>
                <a:cs typeface="ITC Bauhaus Bold"/>
                <a:sym typeface="ITC Bauhaus Bold"/>
              </a:endParaRPr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57F40727-E345-175E-4B9B-2CB9C74958D4}"/>
                </a:ext>
              </a:extLst>
            </p:cNvPr>
            <p:cNvSpPr txBox="1"/>
            <p:nvPr/>
          </p:nvSpPr>
          <p:spPr>
            <a:xfrm>
              <a:off x="1516431" y="6789978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C3CA6E34-974C-6BC3-CAE3-2856F9FAB325}"/>
                </a:ext>
              </a:extLst>
            </p:cNvPr>
            <p:cNvSpPr txBox="1"/>
            <p:nvPr/>
          </p:nvSpPr>
          <p:spPr>
            <a:xfrm>
              <a:off x="723900" y="6932382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endParaRPr lang="en-US" b="1" dirty="0">
                <a:solidFill>
                  <a:schemeClr val="bg1"/>
                </a:solidFill>
                <a:latin typeface="ITC Bauhaus Bold"/>
                <a:ea typeface="ITC Bauhaus Bold"/>
                <a:cs typeface="ITC Bauhaus Bold"/>
                <a:sym typeface="ITC Bauhaus Bold"/>
              </a:endParaRPr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7C5E3DB8-29D9-95A8-8177-2BFC00C1E79F}"/>
                </a:ext>
              </a:extLst>
            </p:cNvPr>
            <p:cNvSpPr txBox="1"/>
            <p:nvPr/>
          </p:nvSpPr>
          <p:spPr>
            <a:xfrm>
              <a:off x="723900" y="7553424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endParaRPr lang="en-US" b="1" dirty="0">
                <a:solidFill>
                  <a:schemeClr val="bg1"/>
                </a:solidFill>
                <a:latin typeface="ITC Bauhaus Bold"/>
                <a:ea typeface="ITC Bauhaus Bold"/>
                <a:cs typeface="ITC Bauhaus Bold"/>
                <a:sym typeface="ITC Bauhaus Bold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732ACD54-4631-67C6-C19D-B3196FB7B9E9}"/>
                </a:ext>
              </a:extLst>
            </p:cNvPr>
            <p:cNvSpPr/>
            <p:nvPr/>
          </p:nvSpPr>
          <p:spPr>
            <a:xfrm rot="-5400000" flipH="1">
              <a:off x="10047287" y="2536678"/>
              <a:ext cx="1734185" cy="1734185"/>
            </a:xfrm>
            <a:custGeom>
              <a:avLst/>
              <a:gdLst/>
              <a:ahLst/>
              <a:cxnLst/>
              <a:rect l="l" t="t" r="r" b="b"/>
              <a:pathLst>
                <a:path w="1734185" h="1734185">
                  <a:moveTo>
                    <a:pt x="1734185" y="0"/>
                  </a:moveTo>
                  <a:lnTo>
                    <a:pt x="0" y="0"/>
                  </a:lnTo>
                  <a:lnTo>
                    <a:pt x="0" y="1734185"/>
                  </a:lnTo>
                  <a:lnTo>
                    <a:pt x="1734185" y="1734185"/>
                  </a:lnTo>
                  <a:lnTo>
                    <a:pt x="1734185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2F1E5F-826B-A6F2-743A-5F9093D5CF24}"/>
              </a:ext>
            </a:extLst>
          </p:cNvPr>
          <p:cNvSpPr txBox="1"/>
          <p:nvPr/>
        </p:nvSpPr>
        <p:spPr>
          <a:xfrm>
            <a:off x="4398707" y="4800612"/>
            <a:ext cx="9416844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b="1" dirty="0">
                <a:solidFill>
                  <a:schemeClr val="bg1"/>
                </a:solidFill>
                <a:latin typeface="ITC Bauhaus Bold"/>
                <a:ea typeface="ITC Bauhaus Bold"/>
                <a:cs typeface="ITC Bauhaus Bold"/>
                <a:sym typeface="ITC Bauhaus Bold"/>
              </a:rPr>
              <a:t>03</a:t>
            </a: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1D80503F-8A7D-7E92-695C-13E0C41A1A7D}"/>
              </a:ext>
            </a:extLst>
          </p:cNvPr>
          <p:cNvSpPr/>
          <p:nvPr/>
        </p:nvSpPr>
        <p:spPr>
          <a:xfrm>
            <a:off x="800734" y="3313488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757146" h="757146">
                <a:moveTo>
                  <a:pt x="0" y="0"/>
                </a:moveTo>
                <a:lnTo>
                  <a:pt x="757147" y="0"/>
                </a:lnTo>
                <a:lnTo>
                  <a:pt x="757147" y="757146"/>
                </a:lnTo>
                <a:lnTo>
                  <a:pt x="0" y="75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04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FA7DCF20-5529-B4E5-E75F-D388857308AD}"/>
              </a:ext>
            </a:extLst>
          </p:cNvPr>
          <p:cNvSpPr txBox="1"/>
          <p:nvPr/>
        </p:nvSpPr>
        <p:spPr>
          <a:xfrm>
            <a:off x="1424779" y="3224576"/>
            <a:ext cx="12915900" cy="558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fi-FI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rPr>
              <a:t>Pakaian </a:t>
            </a:r>
            <a:r>
              <a:rPr lang="fi-FI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Wingdings" panose="05000000000000000000" pitchFamily="2" charset="2"/>
              </a:rPr>
              <a:t> Atasan Kemeja Putih, Bawahan Hitan, Bersepatu </a:t>
            </a:r>
            <a:endParaRPr lang="en-US" sz="2400" b="1" dirty="0">
              <a:solidFill>
                <a:srgbClr val="002060"/>
              </a:solidFill>
              <a:latin typeface="Rubik SemiBold" pitchFamily="2" charset="-79"/>
              <a:ea typeface="Liberation Sans Bold"/>
              <a:cs typeface="Rubik SemiBold" pitchFamily="2" charset="-79"/>
              <a:sym typeface="Liberation Sans Bold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07033302-A4D2-3E8B-0E5F-58D0C743E602}"/>
              </a:ext>
            </a:extLst>
          </p:cNvPr>
          <p:cNvSpPr txBox="1"/>
          <p:nvPr/>
        </p:nvSpPr>
        <p:spPr>
          <a:xfrm>
            <a:off x="1465193" y="3656542"/>
            <a:ext cx="12939252" cy="558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fi-FI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rPr>
              <a:t>Materi ujian </a:t>
            </a:r>
            <a:r>
              <a:rPr lang="fi-FI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Wingdings" panose="05000000000000000000" pitchFamily="2" charset="2"/>
              </a:rPr>
              <a:t> www.desaserut.gunungkidulkab.go.id</a:t>
            </a:r>
            <a:endParaRPr lang="en-US" sz="2400" b="1" dirty="0">
              <a:solidFill>
                <a:srgbClr val="002060"/>
              </a:solidFill>
              <a:latin typeface="Rubik SemiBold" pitchFamily="2" charset="-79"/>
              <a:ea typeface="Liberation Sans Bold"/>
              <a:cs typeface="Rubik SemiBold" pitchFamily="2" charset="-79"/>
              <a:sym typeface="Liberation Sans Bold"/>
            </a:endParaRPr>
          </a:p>
        </p:txBody>
      </p:sp>
      <p:sp>
        <p:nvSpPr>
          <p:cNvPr id="40" name="Freeform 2">
            <a:extLst>
              <a:ext uri="{FF2B5EF4-FFF2-40B4-BE49-F238E27FC236}">
                <a16:creationId xmlns:a16="http://schemas.microsoft.com/office/drawing/2014/main" id="{BAB405A3-5237-5BCF-62EB-37693CA45DAF}"/>
              </a:ext>
            </a:extLst>
          </p:cNvPr>
          <p:cNvSpPr/>
          <p:nvPr/>
        </p:nvSpPr>
        <p:spPr>
          <a:xfrm>
            <a:off x="775185" y="3830486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757146" h="757146">
                <a:moveTo>
                  <a:pt x="0" y="0"/>
                </a:moveTo>
                <a:lnTo>
                  <a:pt x="757147" y="0"/>
                </a:lnTo>
                <a:lnTo>
                  <a:pt x="757147" y="757146"/>
                </a:lnTo>
                <a:lnTo>
                  <a:pt x="0" y="757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05</a:t>
            </a:r>
            <a:endParaRPr lang="en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0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D0B0F6-09FD-A38F-A6B3-1F5882C73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CBC21F-D986-15A3-292E-7647883BA272}"/>
              </a:ext>
            </a:extLst>
          </p:cNvPr>
          <p:cNvGrpSpPr/>
          <p:nvPr/>
        </p:nvGrpSpPr>
        <p:grpSpPr>
          <a:xfrm>
            <a:off x="-76200" y="190500"/>
            <a:ext cx="18364200" cy="10404612"/>
            <a:chOff x="-76200" y="190500"/>
            <a:chExt cx="18364200" cy="10404612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3E5BCEAB-B2F0-38BE-DF1F-332990D26D8E}"/>
                </a:ext>
              </a:extLst>
            </p:cNvPr>
            <p:cNvGrpSpPr/>
            <p:nvPr/>
          </p:nvGrpSpPr>
          <p:grpSpPr>
            <a:xfrm>
              <a:off x="-76200" y="9867900"/>
              <a:ext cx="18364200" cy="727212"/>
              <a:chOff x="0" y="-47625"/>
              <a:chExt cx="4983438" cy="454025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EB82D66-4C5C-F037-AEE0-4AC3551D789B}"/>
                  </a:ext>
                </a:extLst>
              </p:cNvPr>
              <p:cNvSpPr/>
              <p:nvPr/>
            </p:nvSpPr>
            <p:spPr>
              <a:xfrm>
                <a:off x="0" y="-20069"/>
                <a:ext cx="49834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162466"/>
              </a:solidFill>
            </p:spPr>
            <p:txBody>
              <a:bodyPr/>
              <a:lstStyle/>
              <a:p>
                <a:endParaRPr lang="en-ID" sz="2000" dirty="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C1AB6342-3C44-CA98-5C3E-050E4E8821F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983438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2000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DFA4E2C-16EF-B3CE-6706-9BB7FA45A2B5}"/>
                </a:ext>
              </a:extLst>
            </p:cNvPr>
            <p:cNvSpPr txBox="1"/>
            <p:nvPr/>
          </p:nvSpPr>
          <p:spPr>
            <a:xfrm>
              <a:off x="1478331" y="1253015"/>
              <a:ext cx="12915900" cy="18412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Penilaian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Calon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Pamong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Kalurahan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dilaksanakan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berdasarkan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penjumlahan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nilai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tulis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nilai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ujian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praktek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dan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pengalaman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bekerja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di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Pemerintah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Kalurahan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dengan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ketentuan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sebagai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berikut</a:t>
              </a:r>
              <a:r>
                <a:rPr lang="en-US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:</a:t>
              </a: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2430785-63F7-EE39-3586-B3FC65E27E4C}"/>
                </a:ext>
              </a:extLst>
            </p:cNvPr>
            <p:cNvSpPr/>
            <p:nvPr/>
          </p:nvSpPr>
          <p:spPr>
            <a:xfrm rot="5400000" flipV="1">
              <a:off x="12541883" y="4158113"/>
              <a:ext cx="5776445" cy="4305299"/>
            </a:xfrm>
            <a:custGeom>
              <a:avLst/>
              <a:gdLst/>
              <a:ahLst/>
              <a:cxnLst/>
              <a:rect l="l" t="t" r="r" b="b"/>
              <a:pathLst>
                <a:path w="5202555" h="3468370">
                  <a:moveTo>
                    <a:pt x="0" y="3468370"/>
                  </a:moveTo>
                  <a:lnTo>
                    <a:pt x="5202554" y="3468370"/>
                  </a:lnTo>
                  <a:lnTo>
                    <a:pt x="5202554" y="0"/>
                  </a:lnTo>
                  <a:lnTo>
                    <a:pt x="0" y="0"/>
                  </a:lnTo>
                  <a:lnTo>
                    <a:pt x="0" y="346837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C05922E-6009-8E07-65D8-A17193F4AEB5}"/>
                </a:ext>
              </a:extLst>
            </p:cNvPr>
            <p:cNvSpPr/>
            <p:nvPr/>
          </p:nvSpPr>
          <p:spPr>
            <a:xfrm rot="-5400000" flipH="1">
              <a:off x="15753081" y="1085344"/>
              <a:ext cx="1734185" cy="1734185"/>
            </a:xfrm>
            <a:custGeom>
              <a:avLst/>
              <a:gdLst/>
              <a:ahLst/>
              <a:cxnLst/>
              <a:rect l="l" t="t" r="r" b="b"/>
              <a:pathLst>
                <a:path w="1734185" h="1734185">
                  <a:moveTo>
                    <a:pt x="1734185" y="0"/>
                  </a:moveTo>
                  <a:lnTo>
                    <a:pt x="0" y="0"/>
                  </a:lnTo>
                  <a:lnTo>
                    <a:pt x="0" y="1734185"/>
                  </a:lnTo>
                  <a:lnTo>
                    <a:pt x="1734185" y="1734185"/>
                  </a:lnTo>
                  <a:lnTo>
                    <a:pt x="1734185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F307C80F-9B7A-42B9-2FFA-57A4AEDF274A}"/>
                </a:ext>
              </a:extLst>
            </p:cNvPr>
            <p:cNvSpPr/>
            <p:nvPr/>
          </p:nvSpPr>
          <p:spPr>
            <a:xfrm>
              <a:off x="779631" y="1371838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A34D2C5A-F81C-9ECF-1397-FE48D702D657}"/>
                </a:ext>
              </a:extLst>
            </p:cNvPr>
            <p:cNvSpPr txBox="1"/>
            <p:nvPr/>
          </p:nvSpPr>
          <p:spPr>
            <a:xfrm>
              <a:off x="685800" y="1329215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01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CFFBE9-2C2A-FEB3-032D-FA8ED374F220}"/>
                </a:ext>
              </a:extLst>
            </p:cNvPr>
            <p:cNvGrpSpPr/>
            <p:nvPr/>
          </p:nvGrpSpPr>
          <p:grpSpPr>
            <a:xfrm>
              <a:off x="800734" y="190500"/>
              <a:ext cx="10705466" cy="910115"/>
              <a:chOff x="800734" y="190500"/>
              <a:chExt cx="7200265" cy="910115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C292CC82-9CBE-2C7A-F3D2-7A53D3B77616}"/>
                  </a:ext>
                </a:extLst>
              </p:cNvPr>
              <p:cNvSpPr/>
              <p:nvPr/>
            </p:nvSpPr>
            <p:spPr>
              <a:xfrm>
                <a:off x="800734" y="190500"/>
                <a:ext cx="7200265" cy="910115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C61A"/>
              </a:solidFill>
            </p:spPr>
          </p:sp>
          <p:sp>
            <p:nvSpPr>
              <p:cNvPr id="20" name="TextBox 2">
                <a:extLst>
                  <a:ext uri="{FF2B5EF4-FFF2-40B4-BE49-F238E27FC236}">
                    <a16:creationId xmlns:a16="http://schemas.microsoft.com/office/drawing/2014/main" id="{F8CCA87A-934E-740C-68BC-1E1A319E3638}"/>
                  </a:ext>
                </a:extLst>
              </p:cNvPr>
              <p:cNvSpPr txBox="1"/>
              <p:nvPr/>
            </p:nvSpPr>
            <p:spPr>
              <a:xfrm>
                <a:off x="800735" y="423534"/>
                <a:ext cx="7200264" cy="6051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002060"/>
                    </a:solidFill>
                    <a:latin typeface="Poppins ExtraBold" panose="00000900000000000000" pitchFamily="2" charset="0"/>
                    <a:ea typeface="Liberation Sans Bold"/>
                    <a:cs typeface="Poppins ExtraBold" panose="00000900000000000000" pitchFamily="2" charset="0"/>
                    <a:sym typeface="Liberation Sans Bold"/>
                  </a:rPr>
                  <a:t>BOBOT NILAI UJIAN</a:t>
                </a:r>
              </a:p>
            </p:txBody>
          </p:sp>
        </p:grp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D9D9AB4C-D065-D349-E202-C7AFA14F2A7F}"/>
                </a:ext>
              </a:extLst>
            </p:cNvPr>
            <p:cNvSpPr txBox="1"/>
            <p:nvPr/>
          </p:nvSpPr>
          <p:spPr>
            <a:xfrm>
              <a:off x="1478331" y="3119904"/>
              <a:ext cx="12915900" cy="2709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bobot nilai ujian tulis adalah 50% (lima puluh perseratus) dari nilai total; dan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bobot nilai ujian praktek adalah 45% (empat puluh lima perseratus) dari niai total.</a:t>
              </a:r>
            </a:p>
            <a:p>
              <a:pPr marL="342900" indent="-3429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fi-FI" sz="2400" b="1" dirty="0">
                  <a:solidFill>
                    <a:schemeClr val="accent6">
                      <a:lumMod val="50000"/>
                    </a:schemeClr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bobot nilai pengalaman bekerja adalah 5% (lima perseratus) dari masa kerja dihitung dari jumlah tahun bekerja dipemerintahan kalurahan. </a:t>
              </a: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fi-FI" sz="2400" b="1" dirty="0">
                  <a:solidFill>
                    <a:srgbClr val="0070C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     (Bobot Pengalaman kerja = 5% x Tahun Bekerja) </a:t>
              </a:r>
            </a:p>
          </p:txBody>
        </p:sp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7918054-E0CA-13DC-AD68-0096F353FACF}"/>
                </a:ext>
              </a:extLst>
            </p:cNvPr>
            <p:cNvSpPr txBox="1"/>
            <p:nvPr/>
          </p:nvSpPr>
          <p:spPr>
            <a:xfrm>
              <a:off x="1516431" y="5829300"/>
              <a:ext cx="12915900" cy="5588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fi-FI" sz="2400" b="1" dirty="0">
                  <a:solidFill>
                    <a:srgbClr val="002060"/>
                  </a:solidFill>
                  <a:latin typeface="Rubik SemiBold" pitchFamily="2" charset="-79"/>
                  <a:ea typeface="Liberation Sans Bold"/>
                  <a:cs typeface="Rubik SemiBold" pitchFamily="2" charset="-79"/>
                  <a:sym typeface="Liberation Sans Bold"/>
                </a:rPr>
                <a:t>Penjumlahan nilai ditentukan dengan menggunakan rumus sebagai berikut</a:t>
              </a:r>
              <a:endParaRPr lang="en-US" sz="2400" b="1" dirty="0">
                <a:solidFill>
                  <a:srgbClr val="002060"/>
                </a:solidFill>
                <a:latin typeface="Rubik SemiBold" pitchFamily="2" charset="-79"/>
                <a:ea typeface="Liberation Sans Bold"/>
                <a:cs typeface="Rubik SemiBold" pitchFamily="2" charset="-79"/>
                <a:sym typeface="Liberation Sans Bold"/>
              </a:endParaRP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EAE714F7-DB37-CE98-5717-FC50ED9DF50E}"/>
                </a:ext>
              </a:extLst>
            </p:cNvPr>
            <p:cNvSpPr/>
            <p:nvPr/>
          </p:nvSpPr>
          <p:spPr>
            <a:xfrm>
              <a:off x="817731" y="5956337"/>
              <a:ext cx="432000" cy="432000"/>
            </a:xfrm>
            <a:custGeom>
              <a:avLst/>
              <a:gdLst/>
              <a:ahLst/>
              <a:cxnLst/>
              <a:rect l="l" t="t" r="r" b="b"/>
              <a:pathLst>
                <a:path w="757146" h="757146">
                  <a:moveTo>
                    <a:pt x="0" y="0"/>
                  </a:moveTo>
                  <a:lnTo>
                    <a:pt x="757147" y="0"/>
                  </a:lnTo>
                  <a:lnTo>
                    <a:pt x="757147" y="757146"/>
                  </a:lnTo>
                  <a:lnTo>
                    <a:pt x="0" y="7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A8725942-E22B-47CE-1A0D-C380B8824DBB}"/>
                </a:ext>
              </a:extLst>
            </p:cNvPr>
            <p:cNvSpPr txBox="1"/>
            <p:nvPr/>
          </p:nvSpPr>
          <p:spPr>
            <a:xfrm>
              <a:off x="723900" y="5906946"/>
              <a:ext cx="610770" cy="379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95"/>
                </a:lnSpc>
              </a:pPr>
              <a:r>
                <a:rPr lang="en-US" b="1" dirty="0">
                  <a:solidFill>
                    <a:schemeClr val="bg1"/>
                  </a:solidFill>
                  <a:latin typeface="ITC Bauhaus Bold"/>
                  <a:ea typeface="ITC Bauhaus Bold"/>
                  <a:cs typeface="ITC Bauhaus Bold"/>
                  <a:sym typeface="ITC Bauhaus Bold"/>
                </a:rPr>
                <a:t>04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B05AA1-BE4E-8945-D3C8-6D8DD5B1B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98384" y="6446280"/>
              <a:ext cx="11779072" cy="3357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41936-4DBC-57AA-D57F-579A00A7E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3254162C-4527-A5F2-2D45-191C596D0126}"/>
              </a:ext>
            </a:extLst>
          </p:cNvPr>
          <p:cNvSpPr/>
          <p:nvPr/>
        </p:nvSpPr>
        <p:spPr>
          <a:xfrm rot="-5400000" flipV="1">
            <a:off x="1039819" y="375020"/>
            <a:ext cx="3198019" cy="3220257"/>
          </a:xfrm>
          <a:custGeom>
            <a:avLst/>
            <a:gdLst/>
            <a:ahLst/>
            <a:cxnLst/>
            <a:rect l="l" t="t" r="r" b="b"/>
            <a:pathLst>
              <a:path w="3198019" h="3220257">
                <a:moveTo>
                  <a:pt x="0" y="3220257"/>
                </a:moveTo>
                <a:lnTo>
                  <a:pt x="3198019" y="3220257"/>
                </a:lnTo>
                <a:lnTo>
                  <a:pt x="3198019" y="0"/>
                </a:lnTo>
                <a:lnTo>
                  <a:pt x="0" y="0"/>
                </a:lnTo>
                <a:lnTo>
                  <a:pt x="0" y="32202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137"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C6E8442-F1EA-1BAC-99FD-E745EFB478FD}"/>
              </a:ext>
            </a:extLst>
          </p:cNvPr>
          <p:cNvSpPr/>
          <p:nvPr/>
        </p:nvSpPr>
        <p:spPr>
          <a:xfrm>
            <a:off x="-2181588" y="5101385"/>
            <a:ext cx="4804374" cy="3202916"/>
          </a:xfrm>
          <a:custGeom>
            <a:avLst/>
            <a:gdLst/>
            <a:ahLst/>
            <a:cxnLst/>
            <a:rect l="l" t="t" r="r" b="b"/>
            <a:pathLst>
              <a:path w="4804374" h="3202916">
                <a:moveTo>
                  <a:pt x="0" y="0"/>
                </a:moveTo>
                <a:lnTo>
                  <a:pt x="4804374" y="0"/>
                </a:lnTo>
                <a:lnTo>
                  <a:pt x="4804374" y="3202916"/>
                </a:lnTo>
                <a:lnTo>
                  <a:pt x="0" y="3202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FF13EB-E8BC-3249-AAD1-50919C8EDE26}"/>
              </a:ext>
            </a:extLst>
          </p:cNvPr>
          <p:cNvGrpSpPr/>
          <p:nvPr/>
        </p:nvGrpSpPr>
        <p:grpSpPr>
          <a:xfrm>
            <a:off x="-316746" y="-94165"/>
            <a:ext cx="18921492" cy="10895515"/>
            <a:chOff x="-316746" y="-94165"/>
            <a:chExt cx="18921492" cy="10895515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CFFF753D-2C26-D7C7-4A5F-2B553256594B}"/>
                </a:ext>
              </a:extLst>
            </p:cNvPr>
            <p:cNvGrpSpPr/>
            <p:nvPr/>
          </p:nvGrpSpPr>
          <p:grpSpPr>
            <a:xfrm>
              <a:off x="-316746" y="9258300"/>
              <a:ext cx="18921492" cy="1543050"/>
              <a:chOff x="0" y="0"/>
              <a:chExt cx="4983438" cy="406400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6A62C2A4-EA7A-FAF1-3B45-EFC7FD3FF135}"/>
                  </a:ext>
                </a:extLst>
              </p:cNvPr>
              <p:cNvSpPr/>
              <p:nvPr/>
            </p:nvSpPr>
            <p:spPr>
              <a:xfrm>
                <a:off x="0" y="0"/>
                <a:ext cx="49834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983438" h="406400">
                    <a:moveTo>
                      <a:pt x="0" y="0"/>
                    </a:moveTo>
                    <a:lnTo>
                      <a:pt x="4983438" y="0"/>
                    </a:lnTo>
                    <a:lnTo>
                      <a:pt x="4983438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C61A"/>
              </a:solidFill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2BCB5EAC-F162-0037-614B-B84A231A003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983438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6FF0C4F-23B6-EBB5-EC15-FBA1E34B6E0F}"/>
                </a:ext>
              </a:extLst>
            </p:cNvPr>
            <p:cNvSpPr txBox="1"/>
            <p:nvPr/>
          </p:nvSpPr>
          <p:spPr>
            <a:xfrm>
              <a:off x="4607233" y="-94165"/>
              <a:ext cx="13071167" cy="11063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368"/>
                </a:lnSpc>
              </a:pPr>
              <a:r>
                <a:rPr lang="fi-FI" sz="3600" b="1" dirty="0">
                  <a:solidFill>
                    <a:srgbClr val="162466"/>
                  </a:solidFill>
                  <a:highlight>
                    <a:srgbClr val="FFC61A"/>
                  </a:highlight>
                  <a:latin typeface="Open Sauce Bold"/>
                  <a:ea typeface="Open Sauce Bold"/>
                  <a:cs typeface="Open Sauce Bold"/>
                  <a:sym typeface="Open Sauce Bold"/>
                </a:rPr>
                <a:t>KOREKSI HASIL UJIAN, DAN PENETAPAN HASIL UJIAN</a:t>
              </a:r>
              <a:endParaRPr lang="en-US" sz="3600" b="1" dirty="0">
                <a:solidFill>
                  <a:srgbClr val="162466"/>
                </a:solidFill>
                <a:highlight>
                  <a:srgbClr val="FFC61A"/>
                </a:highlight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6BA8626-EDE9-D0A0-23C0-DB152A97B818}"/>
                </a:ext>
              </a:extLst>
            </p:cNvPr>
            <p:cNvSpPr txBox="1"/>
            <p:nvPr/>
          </p:nvSpPr>
          <p:spPr>
            <a:xfrm>
              <a:off x="4607233" y="1188916"/>
              <a:ext cx="122329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/>
              </a:pP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Pelasksanaan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koreksi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dan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pelaporan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dilakukan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oleh Tim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Penguji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di Balai Kalurahan Serut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1DC9F6E9-A238-80D8-122A-78D280ABBFF3}"/>
                </a:ext>
              </a:extLst>
            </p:cNvPr>
            <p:cNvSpPr txBox="1"/>
            <p:nvPr/>
          </p:nvSpPr>
          <p:spPr>
            <a:xfrm>
              <a:off x="4569702" y="1962089"/>
              <a:ext cx="12232967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 algn="l">
                <a:spcBef>
                  <a:spcPct val="0"/>
                </a:spcBef>
                <a:buFont typeface="+mj-lt"/>
                <a:buAutoNum type="arabicPeriod" startAt="2"/>
              </a:pP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Tim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Penguji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mengoreksi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dan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melaporkan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kepada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Lurah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dalam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waktu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1 (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satu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)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hari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dengan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pelaksanaan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,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secara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berkelanjutan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,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apabila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koreksi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dan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pelaporan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tidak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dapat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diselesaikan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dalam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waktu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1 (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satu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)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hari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,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maka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dilanjutkan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sampai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dengan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paling lama 2(dua)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hari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. 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801626A1-7BB0-1D1E-5F8E-D7F1B295E008}"/>
                </a:ext>
              </a:extLst>
            </p:cNvPr>
            <p:cNvSpPr txBox="1"/>
            <p:nvPr/>
          </p:nvSpPr>
          <p:spPr>
            <a:xfrm>
              <a:off x="4607232" y="3374021"/>
              <a:ext cx="12232967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 startAt="3"/>
              </a:pP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Calon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Pamong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Kalurahan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dinyatakan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lulus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seleksi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adalah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1 (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satu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) orang Calon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Pamong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Kalurahan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mengikuti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dengan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memperoleh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nilai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tertinggi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;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C6351A40-3133-E705-6A81-3C90F7C416A4}"/>
                </a:ext>
              </a:extLst>
            </p:cNvPr>
            <p:cNvSpPr txBox="1"/>
            <p:nvPr/>
          </p:nvSpPr>
          <p:spPr>
            <a:xfrm>
              <a:off x="4607231" y="4121521"/>
              <a:ext cx="12232967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 startAt="4"/>
              </a:pP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Apabila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terdapat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lebih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dari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1 (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satu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) orang Calon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Pamong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Kalurahan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memperoleh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nilai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tertinggi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sama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,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maka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diadakan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ulang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tertulis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bagi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memperoleh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nilai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tertinggi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sama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.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F22F6D62-BCD9-BCB8-DB32-BE52B9C5BE63}"/>
                </a:ext>
              </a:extLst>
            </p:cNvPr>
            <p:cNvSpPr txBox="1"/>
            <p:nvPr/>
          </p:nvSpPr>
          <p:spPr>
            <a:xfrm>
              <a:off x="4607231" y="5176798"/>
              <a:ext cx="12232967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 startAt="5"/>
              </a:pP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ulang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dilaksanakan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pada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hari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sama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.</a:t>
              </a: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CFD9C0C2-81BF-92A0-7BB6-A616B9640B7B}"/>
                </a:ext>
              </a:extLst>
            </p:cNvPr>
            <p:cNvSpPr txBox="1"/>
            <p:nvPr/>
          </p:nvSpPr>
          <p:spPr>
            <a:xfrm>
              <a:off x="4615192" y="5632135"/>
              <a:ext cx="12232967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 startAt="6"/>
              </a:pP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tertulis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dan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praktik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dituangkan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dalam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Berita Acara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.</a:t>
              </a:r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265C204F-460C-00B1-A024-B42167F9FB7C}"/>
                </a:ext>
              </a:extLst>
            </p:cNvPr>
            <p:cNvSpPr txBox="1"/>
            <p:nvPr/>
          </p:nvSpPr>
          <p:spPr>
            <a:xfrm>
              <a:off x="4615192" y="6110932"/>
              <a:ext cx="12232967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 startAt="7"/>
              </a:pP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Dalam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dilaksanakannya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ulang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bagi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Calon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Pamong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Kalurahan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memperoleh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nilai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tertinggi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sama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,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maka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ulang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dituangkan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dalam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Berita Acara yang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ditandatangani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oleh Tim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Penguji</a:t>
              </a:r>
              <a:endParaRPr lang="en-US" sz="2000" b="1" dirty="0">
                <a:solidFill>
                  <a:srgbClr val="162466"/>
                </a:solidFill>
                <a:latin typeface="Poppins SemiBold" panose="00000700000000000000" pitchFamily="2" charset="0"/>
                <a:ea typeface="Liberation Sans Bold"/>
                <a:cs typeface="Poppins SemiBold" panose="00000700000000000000" pitchFamily="2" charset="0"/>
                <a:sym typeface="Liberation Sans Bold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41496110-BA47-EB9A-9CD2-D1F343B1C503}"/>
                </a:ext>
              </a:extLst>
            </p:cNvPr>
            <p:cNvSpPr txBox="1"/>
            <p:nvPr/>
          </p:nvSpPr>
          <p:spPr>
            <a:xfrm>
              <a:off x="4594721" y="7143896"/>
              <a:ext cx="12232967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l">
                <a:spcBef>
                  <a:spcPct val="0"/>
                </a:spcBef>
                <a:buFont typeface="+mj-lt"/>
                <a:buAutoNum type="arabicPeriod" startAt="8"/>
              </a:pP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Berita Acara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hasil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ujian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dilaporkan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</a:t>
              </a:r>
              <a:r>
                <a:rPr lang="en-US" sz="2000" b="1" dirty="0" err="1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kepada</a:t>
              </a:r>
              <a:r>
                <a:rPr lang="en-US" sz="2000" b="1" dirty="0">
                  <a:solidFill>
                    <a:srgbClr val="162466"/>
                  </a:solidFill>
                  <a:latin typeface="Poppins SemiBold" panose="00000700000000000000" pitchFamily="2" charset="0"/>
                  <a:ea typeface="Liberation Sans Bold"/>
                  <a:cs typeface="Poppins SemiBold" panose="00000700000000000000" pitchFamily="2" charset="0"/>
                  <a:sym typeface="Liberation Sans Bold"/>
                </a:rPr>
                <a:t> Lurah.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85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9A23B0-66E3-3BC3-253C-B4FB62CDD495}"/>
              </a:ext>
            </a:extLst>
          </p:cNvPr>
          <p:cNvGrpSpPr/>
          <p:nvPr/>
        </p:nvGrpSpPr>
        <p:grpSpPr>
          <a:xfrm>
            <a:off x="2569360" y="1028700"/>
            <a:ext cx="14689940" cy="8247337"/>
            <a:chOff x="2569360" y="1028700"/>
            <a:chExt cx="14689940" cy="8247337"/>
          </a:xfrm>
        </p:grpSpPr>
        <p:sp>
          <p:nvSpPr>
            <p:cNvPr id="2" name="Freeform 2"/>
            <p:cNvSpPr/>
            <p:nvPr/>
          </p:nvSpPr>
          <p:spPr>
            <a:xfrm>
              <a:off x="11328689" y="5322297"/>
              <a:ext cx="5930611" cy="3953740"/>
            </a:xfrm>
            <a:custGeom>
              <a:avLst/>
              <a:gdLst/>
              <a:ahLst/>
              <a:cxnLst/>
              <a:rect l="l" t="t" r="r" b="b"/>
              <a:pathLst>
                <a:path w="5930611" h="3953740">
                  <a:moveTo>
                    <a:pt x="0" y="0"/>
                  </a:moveTo>
                  <a:lnTo>
                    <a:pt x="5930611" y="0"/>
                  </a:lnTo>
                  <a:lnTo>
                    <a:pt x="5930611" y="3953740"/>
                  </a:lnTo>
                  <a:lnTo>
                    <a:pt x="0" y="3953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 rot="5400000" flipH="1" flipV="1">
              <a:off x="14014756" y="1677609"/>
              <a:ext cx="3893453" cy="2595635"/>
            </a:xfrm>
            <a:custGeom>
              <a:avLst/>
              <a:gdLst/>
              <a:ahLst/>
              <a:cxnLst/>
              <a:rect l="l" t="t" r="r" b="b"/>
              <a:pathLst>
                <a:path w="3893453" h="2595635">
                  <a:moveTo>
                    <a:pt x="3893453" y="2595635"/>
                  </a:moveTo>
                  <a:lnTo>
                    <a:pt x="0" y="2595635"/>
                  </a:lnTo>
                  <a:lnTo>
                    <a:pt x="0" y="0"/>
                  </a:lnTo>
                  <a:lnTo>
                    <a:pt x="3893453" y="0"/>
                  </a:lnTo>
                  <a:lnTo>
                    <a:pt x="3893453" y="259563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2569360" y="2857500"/>
              <a:ext cx="8382000" cy="3565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943"/>
                </a:lnSpc>
              </a:pPr>
              <a:r>
                <a:rPr lang="en-US" sz="12910" b="1" dirty="0">
                  <a:solidFill>
                    <a:srgbClr val="162466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TERIMA KASIH</a:t>
              </a: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11337599" y="4204837"/>
              <a:ext cx="2562498" cy="2580317"/>
            </a:xfrm>
            <a:custGeom>
              <a:avLst/>
              <a:gdLst/>
              <a:ahLst/>
              <a:cxnLst/>
              <a:rect l="l" t="t" r="r" b="b"/>
              <a:pathLst>
                <a:path w="2562498" h="2580317">
                  <a:moveTo>
                    <a:pt x="0" y="0"/>
                  </a:moveTo>
                  <a:lnTo>
                    <a:pt x="2562498" y="0"/>
                  </a:lnTo>
                  <a:lnTo>
                    <a:pt x="2562498" y="2580316"/>
                  </a:lnTo>
                  <a:lnTo>
                    <a:pt x="0" y="2580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1137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490</Words>
  <Application>Microsoft Office PowerPoint</Application>
  <PresentationFormat>Custom</PresentationFormat>
  <Paragraphs>82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Open Sauce Bold</vt:lpstr>
      <vt:lpstr>Calibri</vt:lpstr>
      <vt:lpstr>Arial</vt:lpstr>
      <vt:lpstr>Poppins ExtraBold</vt:lpstr>
      <vt:lpstr>Liberation Sans</vt:lpstr>
      <vt:lpstr>Rubik SemiBold</vt:lpstr>
      <vt:lpstr>ITC Bauhaus Bold</vt:lpstr>
      <vt:lpstr>Wingdings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dan Kuning Modern Profesional Karya Tulis Ilmiah Presentasi</dc:title>
  <dc:creator>ASUS</dc:creator>
  <cp:lastModifiedBy>ASUS VIVOBOOK</cp:lastModifiedBy>
  <cp:revision>14</cp:revision>
  <cp:lastPrinted>2025-11-10T02:44:19Z</cp:lastPrinted>
  <dcterms:created xsi:type="dcterms:W3CDTF">2006-08-16T00:00:00Z</dcterms:created>
  <dcterms:modified xsi:type="dcterms:W3CDTF">2025-11-10T10:54:14Z</dcterms:modified>
  <dc:identifier>DAG2TuBCcA4</dc:identifier>
</cp:coreProperties>
</file>